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notesMasterIdLst>
    <p:notesMasterId r:id="rId17"/>
  </p:notesMasterIdLst>
  <p:sldIdLst>
    <p:sldId id="259" r:id="rId3"/>
    <p:sldId id="295" r:id="rId4"/>
    <p:sldId id="292" r:id="rId5"/>
    <p:sldId id="263" r:id="rId6"/>
    <p:sldId id="264" r:id="rId7"/>
    <p:sldId id="285" r:id="rId8"/>
    <p:sldId id="267" r:id="rId9"/>
    <p:sldId id="265" r:id="rId10"/>
    <p:sldId id="286" r:id="rId11"/>
    <p:sldId id="288" r:id="rId12"/>
    <p:sldId id="287" r:id="rId13"/>
    <p:sldId id="296" r:id="rId14"/>
    <p:sldId id="281" r:id="rId15"/>
    <p:sldId id="284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B5DA6-3168-4971-82A0-3A49B37C4646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8A805-C737-441F-9589-B3F6400B2F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666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7C004-3440-49BF-AD1A-AA89B5E532F7}" type="slidenum">
              <a:rPr lang="ru-RU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7C004-3440-49BF-AD1A-AA89B5E532F7}" type="slidenum">
              <a:rPr lang="ru-RU"/>
              <a:pPr/>
              <a:t>4</a:t>
            </a:fld>
            <a:endParaRPr lang="ru-RU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17A846-2152-4FE5-B183-6C061331BB1F}" type="slidenum">
              <a:rPr lang="ru-RU"/>
              <a:pPr/>
              <a:t>5</a:t>
            </a:fld>
            <a:endParaRPr lang="ru-RU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911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3BA438-4290-45A7-AA40-64A1F73988FE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F028C2-4AD8-4569-9C01-57FBB3DB3672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FAFECD-A458-4269-ACF5-CE6804936FBE}" type="slidenum">
              <a:rPr lang="ru-RU"/>
              <a:pPr/>
              <a:t>8</a:t>
            </a:fld>
            <a:endParaRPr lang="ru-RU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6C0730-2095-4EE0-8A7F-BC8653F92631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624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05161E-0174-45C7-9152-8A3051B7E7B5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>
                <a:solidFill>
                  <a:srgbClr val="EEECE1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EEECE1">
                  <a:shade val="90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9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>
                <a:solidFill>
                  <a:srgbClr val="EEECE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7674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553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>
                <a:solidFill>
                  <a:srgbClr val="EEECE1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EEECE1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>
                <a:solidFill>
                  <a:srgbClr val="EEECE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7731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115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188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1523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55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53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329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3880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0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3/19/2018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>
                <a:solidFill>
                  <a:srgbClr val="1F497D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539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algn="r">
              <a:buNone/>
            </a:pPr>
            <a:endParaRPr lang="ru-RU" b="1" i="1" dirty="0" smtClean="0"/>
          </a:p>
          <a:p>
            <a:pPr algn="r"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От того, как будет чувствовать себя ребёнок,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поднимаясь на первую ступеньку лестницы</a:t>
            </a:r>
          </a:p>
          <a:p>
            <a:pPr algn="r"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познания, что он будет переживать,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зависит весь его дальнейший </a:t>
            </a:r>
          </a:p>
          <a:p>
            <a:pPr algn="r"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путь к знаниям.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 В.А. Сухомлинский</a:t>
            </a:r>
          </a:p>
          <a:p>
            <a:endParaRPr lang="ru-RU" dirty="0"/>
          </a:p>
        </p:txBody>
      </p:sp>
      <p:pic>
        <p:nvPicPr>
          <p:cNvPr id="6" name="Рисунок 5" descr="http://schoolguide.ru/images/articles/mai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5146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/>
          </a:bodyPr>
          <a:lstStyle/>
          <a:p>
            <a:r>
              <a:rPr lang="ru-RU" dirty="0" smtClean="0"/>
              <a:t>Все предметы, включая и предметы эстетического цикла, работают на общий результат, формируя у ребенка единую современную </a:t>
            </a:r>
            <a:r>
              <a:rPr lang="ru-RU" i="1" dirty="0" smtClean="0"/>
              <a:t>картину мира</a:t>
            </a:r>
            <a:r>
              <a:rPr lang="ru-RU" dirty="0" smtClean="0"/>
              <a:t> и развивая </a:t>
            </a:r>
            <a:r>
              <a:rPr lang="ru-RU" i="1" dirty="0" smtClean="0"/>
              <a:t>умение учиться</a:t>
            </a:r>
            <a:r>
              <a:rPr lang="ru-RU" dirty="0" smtClean="0"/>
              <a:t>. В состав комплекта входит следующие учебники: обучение грамоте, русский язык, литературное чтение, математика, окружающий мир, изобразительное искусство, музыка, информатика, художественный труд, ОБЖ, иностранные языки.</a:t>
            </a:r>
            <a:r>
              <a:rPr lang="ru-RU" b="1" dirty="0" smtClean="0"/>
              <a:t> Одним из важнейших положений Стандарта является ориентация содержания образования на </a:t>
            </a:r>
            <a:r>
              <a:rPr lang="ru-RU" b="1" i="1" dirty="0" smtClean="0"/>
              <a:t>формирование семейных ценностей</a:t>
            </a:r>
            <a:r>
              <a:rPr lang="ru-RU" b="1" dirty="0" smtClean="0"/>
              <a:t>, составляющих культурное, духовное и нравственное богатство российского народа.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УМК «Школа России» построен на единых для всех учебных предметов основополагающих принципах, имеет полное программно-методическое сопровождение и гарантирует преемственность с дошкольным образованием.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? </a:t>
            </a:r>
            <a:r>
              <a:rPr lang="ru-RU" sz="4000" b="1" dirty="0" smtClean="0"/>
              <a:t>Каким же должен быть ребенок, оканчивающий начальную школу?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любознательный, интересующийся, активно познающий мир;</a:t>
            </a:r>
          </a:p>
          <a:p>
            <a:pPr lvl="0"/>
            <a:r>
              <a:rPr lang="ru-RU" dirty="0" smtClean="0"/>
              <a:t>умеющий учиться, способный к организации собственной деятельности;</a:t>
            </a:r>
          </a:p>
          <a:p>
            <a:pPr lvl="0"/>
            <a:r>
              <a:rPr lang="ru-RU" dirty="0" smtClean="0"/>
              <a:t>уважающий и принимающий ценности семьи и общества, историю и культуру каждого народа;</a:t>
            </a:r>
          </a:p>
          <a:p>
            <a:pPr lvl="0"/>
            <a:r>
              <a:rPr lang="ru-RU" dirty="0" smtClean="0"/>
              <a:t>доброжелательный, умеющий слушать и слышать партнера, уважающий своё и чужое мнение;</a:t>
            </a:r>
          </a:p>
          <a:p>
            <a:pPr lvl="0"/>
            <a:r>
              <a:rPr lang="ru-RU" dirty="0" smtClean="0"/>
              <a:t>готовый самостоятельно действовать и отвечать за свои поступки;</a:t>
            </a:r>
          </a:p>
          <a:p>
            <a:pPr lvl="0"/>
            <a:r>
              <a:rPr lang="ru-RU" dirty="0" smtClean="0"/>
              <a:t>имеющий представление об основах здорового и безопасного образа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03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928688" y="808038"/>
            <a:ext cx="8072437" cy="578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en-US" sz="2000" u="sng">
              <a:ea typeface="Calibri" pitchFamily="34" charset="0"/>
              <a:cs typeface="Arial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ru-RU" sz="2000">
                <a:ea typeface="Calibri" pitchFamily="34" charset="0"/>
                <a:cs typeface="Arial" charset="0"/>
              </a:rPr>
              <a:t>   </a:t>
            </a:r>
            <a:r>
              <a:rPr lang="ru-RU" sz="2000" b="1">
                <a:ea typeface="Calibri" pitchFamily="34" charset="0"/>
                <a:cs typeface="Arial" charset="0"/>
              </a:rPr>
              <a:t>Значительный</a:t>
            </a:r>
            <a:r>
              <a:rPr lang="ru-RU" sz="2000">
                <a:ea typeface="Calibri" pitchFamily="34" charset="0"/>
                <a:cs typeface="Arial" charset="0"/>
              </a:rPr>
              <a:t> </a:t>
            </a:r>
            <a:r>
              <a:rPr lang="ru-RU" sz="2000" b="1">
                <a:ea typeface="Calibri" pitchFamily="34" charset="0"/>
                <a:cs typeface="Arial" charset="0"/>
              </a:rPr>
              <a:t>воспитательный  потенциал.</a:t>
            </a:r>
          </a:p>
          <a:p>
            <a:pPr eaLnBrk="0" hangingPunct="0"/>
            <a:endParaRPr lang="ru-RU" sz="1000" b="1">
              <a:ea typeface="Calibri" pitchFamily="34" charset="0"/>
              <a:cs typeface="Arial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ru-RU" sz="2000" b="1">
                <a:ea typeface="Calibri" pitchFamily="34" charset="0"/>
                <a:cs typeface="Arial" charset="0"/>
              </a:rPr>
              <a:t>   Системно выстроенный потенциал для включения</a:t>
            </a:r>
          </a:p>
          <a:p>
            <a:pPr eaLnBrk="0" hangingPunct="0"/>
            <a:r>
              <a:rPr lang="ru-RU" sz="2000" b="1">
                <a:ea typeface="Calibri" pitchFamily="34" charset="0"/>
                <a:cs typeface="Arial" charset="0"/>
              </a:rPr>
              <a:t>     младших школьников в учебную деятельность.</a:t>
            </a:r>
          </a:p>
          <a:p>
            <a:pPr eaLnBrk="0" hangingPunct="0"/>
            <a:endParaRPr lang="en-US" sz="1000" b="1">
              <a:ea typeface="Calibri" pitchFamily="34" charset="0"/>
              <a:cs typeface="Arial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ru-RU" sz="2000" b="1">
                <a:ea typeface="Calibri" pitchFamily="34" charset="0"/>
                <a:cs typeface="Arial" charset="0"/>
              </a:rPr>
              <a:t>   Возможности для дифференцированного и личностно-</a:t>
            </a:r>
          </a:p>
          <a:p>
            <a:pPr eaLnBrk="0" hangingPunct="0"/>
            <a:r>
              <a:rPr lang="ru-RU" sz="2000" b="1">
                <a:ea typeface="Calibri" pitchFamily="34" charset="0"/>
                <a:cs typeface="Arial" charset="0"/>
              </a:rPr>
              <a:t>    ориентированного образования школьников.</a:t>
            </a:r>
          </a:p>
          <a:p>
            <a:pPr eaLnBrk="0" hangingPunct="0"/>
            <a:endParaRPr lang="ru-RU" sz="1000" b="1">
              <a:ea typeface="Calibri" pitchFamily="34" charset="0"/>
              <a:cs typeface="Arial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ru-RU" sz="2000" b="1">
                <a:ea typeface="Calibri" pitchFamily="34" charset="0"/>
                <a:cs typeface="Arial" charset="0"/>
              </a:rPr>
              <a:t>   Преобладание проблемно-поискового методов обучения.</a:t>
            </a:r>
          </a:p>
          <a:p>
            <a:pPr eaLnBrk="0" hangingPunct="0"/>
            <a:endParaRPr lang="ru-RU" sz="1000" b="1">
              <a:ea typeface="Calibri" pitchFamily="34" charset="0"/>
              <a:cs typeface="Arial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ru-RU" sz="2000" b="1">
                <a:ea typeface="Calibri" pitchFamily="34" charset="0"/>
                <a:cs typeface="Arial" charset="0"/>
              </a:rPr>
              <a:t>   Практическая направленность содержания материала с</a:t>
            </a:r>
          </a:p>
          <a:p>
            <a:pPr eaLnBrk="0" hangingPunct="0"/>
            <a:r>
              <a:rPr lang="ru-RU" sz="2000" b="1">
                <a:ea typeface="Calibri" pitchFamily="34" charset="0"/>
                <a:cs typeface="Arial" charset="0"/>
              </a:rPr>
              <a:t>    опорой на социальный опыт ученика.</a:t>
            </a:r>
          </a:p>
          <a:p>
            <a:pPr eaLnBrk="0" hangingPunct="0"/>
            <a:endParaRPr lang="ru-RU" sz="1000" b="1">
              <a:ea typeface="Calibri" pitchFamily="34" charset="0"/>
              <a:cs typeface="Arial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en-US" sz="2000" b="1">
                <a:ea typeface="Calibri" pitchFamily="34" charset="0"/>
                <a:cs typeface="Arial" charset="0"/>
              </a:rPr>
              <a:t>  </a:t>
            </a:r>
            <a:r>
              <a:rPr lang="ru-RU" sz="2000" b="1">
                <a:ea typeface="Calibri" pitchFamily="34" charset="0"/>
                <a:cs typeface="Arial" charset="0"/>
              </a:rPr>
              <a:t> Творческие,  проектные  задания, учебные  диалоги.</a:t>
            </a:r>
          </a:p>
          <a:p>
            <a:pPr eaLnBrk="0" hangingPunct="0"/>
            <a:endParaRPr lang="ru-RU" sz="1000" b="1">
              <a:ea typeface="Calibri" pitchFamily="34" charset="0"/>
              <a:cs typeface="Arial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en-US" sz="2000" b="1">
                <a:ea typeface="Calibri" pitchFamily="34" charset="0"/>
                <a:cs typeface="Arial" charset="0"/>
              </a:rPr>
              <a:t>  </a:t>
            </a:r>
            <a:r>
              <a:rPr lang="ru-RU" sz="2000" b="1">
                <a:ea typeface="Calibri" pitchFamily="34" charset="0"/>
                <a:cs typeface="Arial" charset="0"/>
              </a:rPr>
              <a:t>  Возможности для моделирования  изучаемых  объектов</a:t>
            </a:r>
          </a:p>
          <a:p>
            <a:pPr eaLnBrk="0" hangingPunct="0"/>
            <a:r>
              <a:rPr lang="ru-RU" sz="2000" b="1">
                <a:ea typeface="Calibri" pitchFamily="34" charset="0"/>
                <a:cs typeface="Arial" charset="0"/>
              </a:rPr>
              <a:t>     и  явлений окружающего  мира.</a:t>
            </a:r>
          </a:p>
          <a:p>
            <a:pPr eaLnBrk="0" hangingPunct="0"/>
            <a:endParaRPr lang="ru-RU" sz="1000" b="1">
              <a:ea typeface="Calibri" pitchFamily="34" charset="0"/>
              <a:cs typeface="Arial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ru-RU" sz="2000" b="1">
                <a:ea typeface="Calibri" pitchFamily="34" charset="0"/>
                <a:cs typeface="Arial" charset="0"/>
              </a:rPr>
              <a:t>    Возможности для разнообразия организационных форм</a:t>
            </a:r>
          </a:p>
          <a:p>
            <a:pPr eaLnBrk="0" hangingPunct="0"/>
            <a:r>
              <a:rPr lang="ru-RU" sz="2000" b="1">
                <a:ea typeface="Calibri" pitchFamily="34" charset="0"/>
                <a:cs typeface="Arial" charset="0"/>
              </a:rPr>
              <a:t>     обучения, в т.ч. с использованием электронных ресурсов. </a:t>
            </a:r>
          </a:p>
          <a:p>
            <a:pPr eaLnBrk="0" hangingPunct="0"/>
            <a:endParaRPr lang="ru-RU" sz="2000" b="1">
              <a:ea typeface="Calibri" pitchFamily="34" charset="0"/>
              <a:cs typeface="Arial" charset="0"/>
            </a:endParaRPr>
          </a:p>
        </p:txBody>
      </p:sp>
      <p:sp>
        <p:nvSpPr>
          <p:cNvPr id="14339" name="Прямоугольник 4"/>
          <p:cNvSpPr>
            <a:spLocks noChangeArrowheads="1"/>
          </p:cNvSpPr>
          <p:nvPr/>
        </p:nvSpPr>
        <p:spPr bwMode="auto">
          <a:xfrm>
            <a:off x="1428750" y="142875"/>
            <a:ext cx="735806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  <a:ea typeface="Calibri" pitchFamily="34" charset="0"/>
                <a:cs typeface="Arial" charset="0"/>
              </a:rPr>
              <a:t>?</a:t>
            </a:r>
            <a:r>
              <a:rPr lang="ru-RU" sz="2400" b="1" dirty="0" smtClean="0">
                <a:ea typeface="Calibri" pitchFamily="34" charset="0"/>
                <a:cs typeface="Arial" charset="0"/>
              </a:rPr>
              <a:t> Основные </a:t>
            </a:r>
            <a:r>
              <a:rPr lang="ru-RU" sz="2400" b="1" dirty="0">
                <a:ea typeface="Calibri" pitchFamily="34" charset="0"/>
                <a:cs typeface="Arial" charset="0"/>
              </a:rPr>
              <a:t>средства реализации ведущей</a:t>
            </a:r>
          </a:p>
          <a:p>
            <a:r>
              <a:rPr lang="ru-RU" sz="2400" b="1" dirty="0">
                <a:ea typeface="Calibri" pitchFamily="34" charset="0"/>
                <a:cs typeface="Arial" charset="0"/>
              </a:rPr>
              <a:t> целевой установки </a:t>
            </a:r>
            <a:r>
              <a:rPr lang="ru-RU" sz="24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УМК «Школа России»: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одзаголовок 4"/>
          <p:cNvSpPr>
            <a:spLocks noGrp="1"/>
          </p:cNvSpPr>
          <p:nvPr>
            <p:ph type="subTitle" idx="4294967295"/>
          </p:nvPr>
        </p:nvSpPr>
        <p:spPr>
          <a:xfrm>
            <a:off x="1285875" y="500063"/>
            <a:ext cx="7858125" cy="5857875"/>
          </a:xfrm>
        </p:spPr>
        <p:txBody>
          <a:bodyPr/>
          <a:lstStyle/>
          <a:p>
            <a:endParaRPr lang="ru-RU" smtClean="0">
              <a:solidFill>
                <a:srgbClr val="CD0505"/>
              </a:solidFill>
              <a:latin typeface="Arial" charset="0"/>
              <a:cs typeface="Arial" charset="0"/>
            </a:endParaRPr>
          </a:p>
          <a:p>
            <a:r>
              <a:rPr lang="ru-RU" b="1" smtClean="0">
                <a:latin typeface="Arial" charset="0"/>
                <a:cs typeface="Arial" charset="0"/>
              </a:rPr>
              <a:t>Основное содержание оценки метапредметных результатов</a:t>
            </a:r>
            <a:r>
              <a:rPr lang="ru-RU" smtClean="0">
                <a:latin typeface="Arial" charset="0"/>
                <a:cs typeface="Arial" charset="0"/>
              </a:rPr>
              <a:t> в начальной школе строится  вокруг </a:t>
            </a:r>
            <a:r>
              <a:rPr lang="ru-RU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z="44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умения  учиться</a:t>
            </a:r>
            <a:r>
              <a:rPr lang="ru-RU" sz="440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mtClean="0">
                <a:latin typeface="Arial" charset="0"/>
                <a:cs typeface="Arial" charset="0"/>
              </a:rPr>
              <a:t>– совокупности  способов  действий, обеспечивающих  способность обучающихся  к  самостоятельному усвоению  новых  знаний  и  умений.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04813"/>
            <a:ext cx="8672512" cy="6119812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ТРАДИЦИОННАЯ ПРОГРАММА </a:t>
            </a:r>
            <a:br>
              <a:rPr lang="ru-RU" dirty="0"/>
            </a:br>
            <a:r>
              <a:rPr lang="ru-RU" dirty="0"/>
              <a:t>(под ред. </a:t>
            </a:r>
            <a:r>
              <a:rPr lang="ru-RU" dirty="0" err="1"/>
              <a:t>А.Плешакова</a:t>
            </a:r>
            <a:r>
              <a:rPr lang="ru-RU" dirty="0"/>
              <a:t>)</a:t>
            </a:r>
            <a:endParaRPr lang="ru-RU" sz="6000" dirty="0"/>
          </a:p>
          <a:p>
            <a:endParaRPr lang="ru-RU" sz="6000" dirty="0"/>
          </a:p>
          <a:p>
            <a:r>
              <a:rPr lang="ru-RU" sz="6000" dirty="0"/>
              <a:t>«ШКОЛА РОССИИ»</a:t>
            </a:r>
          </a:p>
        </p:txBody>
      </p:sp>
    </p:spTree>
    <p:extLst>
      <p:ext uri="{BB962C8B-B14F-4D97-AF65-F5344CB8AC3E}">
        <p14:creationId xmlns:p14="http://schemas.microsoft.com/office/powerpoint/2010/main" val="3830827599"/>
      </p:ext>
    </p:extLst>
  </p:cSld>
  <p:clrMapOvr>
    <a:masterClrMapping/>
  </p:clrMapOvr>
  <p:transition advClick="0" advTm="100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 </a:t>
            </a:r>
            <a:r>
              <a:rPr lang="ru-RU" sz="4000" dirty="0" smtClean="0"/>
              <a:t>Н</a:t>
            </a:r>
            <a:r>
              <a:rPr lang="ru-RU" sz="3200" dirty="0" smtClean="0"/>
              <a:t>аучный руководитель УМК «Школа России»    </a:t>
            </a:r>
            <a:r>
              <a:rPr lang="ru-RU" sz="3200" b="1" dirty="0" smtClean="0"/>
              <a:t>Андрей Анатольевич ПЛЕШАКОВ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 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4294967295"/>
          </p:nvPr>
        </p:nvSpPr>
        <p:spPr>
          <a:xfrm>
            <a:off x="0" y="1447800"/>
            <a:ext cx="5105400" cy="5181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/>
              <a:t>    Андрей   Анатольевич  Плешаков- кандидат  педагогических  наук, лауреат Премии   Президента  Рос- </a:t>
            </a:r>
            <a:r>
              <a:rPr lang="ru-RU" sz="2000" dirty="0" err="1" smtClean="0"/>
              <a:t>сийской</a:t>
            </a:r>
            <a:r>
              <a:rPr lang="ru-RU" sz="2000" dirty="0" smtClean="0"/>
              <a:t>   Федерации  в  области    образования,  один  из   постоянных авторов журнала «Начальная школа», член редколлегии и редакционного совета журнала. Известный автор учебников, рабочих тетрадей, тестов и других пособий по курсу «Окружающий  мир».</a:t>
            </a:r>
            <a:endParaRPr lang="ru-RU" sz="2000" dirty="0"/>
          </a:p>
        </p:txBody>
      </p:sp>
      <p:pic>
        <p:nvPicPr>
          <p:cNvPr id="7" name="Рисунок 6" descr="http://prosv.ru/Attachment.aspx?Id=1076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600200"/>
            <a:ext cx="3657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7301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04813"/>
            <a:ext cx="8672512" cy="6119812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ТРАДИЦИОННАЯ ПРОГРАММА </a:t>
            </a:r>
            <a:br>
              <a:rPr lang="ru-RU" dirty="0"/>
            </a:br>
            <a:r>
              <a:rPr lang="ru-RU" dirty="0"/>
              <a:t>(под ред. </a:t>
            </a:r>
            <a:r>
              <a:rPr lang="ru-RU" dirty="0" err="1"/>
              <a:t>А.Плешакова</a:t>
            </a:r>
            <a:r>
              <a:rPr lang="ru-RU" dirty="0"/>
              <a:t>)</a:t>
            </a:r>
            <a:endParaRPr lang="ru-RU" sz="6000" dirty="0"/>
          </a:p>
          <a:p>
            <a:endParaRPr lang="ru-RU" sz="6000" dirty="0"/>
          </a:p>
          <a:p>
            <a:r>
              <a:rPr lang="ru-RU" sz="6000" dirty="0"/>
              <a:t>«ШКОЛА РОССИИ»</a:t>
            </a:r>
          </a:p>
        </p:txBody>
      </p:sp>
    </p:spTree>
  </p:cSld>
  <p:clrMapOvr>
    <a:masterClrMapping/>
  </p:clrMapOvr>
  <p:transition advClick="0" advTm="100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j030125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5013325"/>
            <a:ext cx="1830388" cy="1565275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cs typeface="Arial" charset="0"/>
              </a:rPr>
              <a:t>УМК «Школа России»</a:t>
            </a:r>
            <a:br>
              <a:rPr lang="ru-RU" b="1" dirty="0" smtClean="0">
                <a:solidFill>
                  <a:srgbClr val="FF0000"/>
                </a:solidFill>
                <a:cs typeface="Arial" charset="0"/>
              </a:rPr>
            </a:br>
            <a:endParaRPr lang="ru-RU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endParaRPr lang="ru-RU" sz="2000" dirty="0"/>
          </a:p>
          <a:p>
            <a:pPr>
              <a:lnSpc>
                <a:spcPct val="80000"/>
              </a:lnSpc>
            </a:pPr>
            <a:r>
              <a:rPr lang="ru-RU" sz="2000" dirty="0"/>
              <a:t>«Школа России» — наиболее известный и востребованный в России комплект для начальной школы.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Комплект существует десятки лет.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Приведен в соответствие с новыми требованиями к начальному образованию.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Гарантирует достижение высоких результатов обучения.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Направлен на развитие личности ребенка.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Организует различные виды деятельности школьника. 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Традиционная программа позволяет тщательно отрабатывать навыки учебной деятельности (чтение, письмо, счёт), которые необходимы для успешного обучения в средней школе</a:t>
            </a:r>
            <a:r>
              <a:rPr lang="ru-RU" sz="2000" dirty="0" smtClean="0"/>
              <a:t>.</a:t>
            </a:r>
          </a:p>
          <a:p>
            <a:pPr eaLnBrk="0" hangingPunct="0">
              <a:spcBef>
                <a:spcPts val="725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cs typeface="Arial" charset="0"/>
              </a:rPr>
              <a:t>позволяющий достичь высоких результатов, соответствующих задачам современного образования</a:t>
            </a:r>
          </a:p>
          <a:p>
            <a:pPr eaLnBrk="0" hangingPunct="0">
              <a:spcBef>
                <a:spcPts val="725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cs typeface="Arial" charset="0"/>
              </a:rPr>
              <a:t> сочетающий лучшие традиции российского образования и проверенные практиками образовательного процесса инновации </a:t>
            </a:r>
          </a:p>
          <a:p>
            <a:pPr eaLnBrk="0" hangingPunct="0">
              <a:spcBef>
                <a:spcPts val="725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cs typeface="Arial" charset="0"/>
              </a:rPr>
              <a:t> наиболее востребованный в России и понятный учителю</a:t>
            </a: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Подзаголовок 4"/>
          <p:cNvSpPr txBox="1">
            <a:spLocks/>
          </p:cNvSpPr>
          <p:nvPr/>
        </p:nvSpPr>
        <p:spPr bwMode="auto">
          <a:xfrm>
            <a:off x="928688" y="1357313"/>
            <a:ext cx="7858125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725"/>
              </a:spcBef>
              <a:buFont typeface="Arial" charset="0"/>
              <a:buChar char="•"/>
            </a:pPr>
            <a:r>
              <a:rPr lang="ru-RU" sz="3800">
                <a:cs typeface="Arial" charset="0"/>
              </a:rPr>
              <a:t> </a:t>
            </a:r>
            <a:r>
              <a:rPr lang="ru-RU" sz="2400" b="1">
                <a:cs typeface="Arial" charset="0"/>
              </a:rPr>
              <a:t>позволяет  достичь высоких результатов,</a:t>
            </a:r>
          </a:p>
          <a:p>
            <a:pPr eaLnBrk="0" hangingPunct="0">
              <a:spcBef>
                <a:spcPts val="725"/>
              </a:spcBef>
            </a:pPr>
            <a:r>
              <a:rPr lang="ru-RU" sz="2400" b="1">
                <a:cs typeface="Arial" charset="0"/>
              </a:rPr>
              <a:t>  соответствующих  задачам современного</a:t>
            </a:r>
          </a:p>
          <a:p>
            <a:pPr eaLnBrk="0" hangingPunct="0">
              <a:spcBef>
                <a:spcPts val="725"/>
              </a:spcBef>
            </a:pPr>
            <a:r>
              <a:rPr lang="ru-RU" sz="2400" b="1">
                <a:cs typeface="Arial" charset="0"/>
              </a:rPr>
              <a:t>   образования;</a:t>
            </a:r>
          </a:p>
          <a:p>
            <a:pPr eaLnBrk="0" hangingPunct="0">
              <a:spcBef>
                <a:spcPts val="725"/>
              </a:spcBef>
            </a:pPr>
            <a:endParaRPr lang="ru-RU" sz="1200" b="1">
              <a:cs typeface="Arial" charset="0"/>
            </a:endParaRPr>
          </a:p>
          <a:p>
            <a:pPr eaLnBrk="0" hangingPunct="0">
              <a:spcBef>
                <a:spcPts val="725"/>
              </a:spcBef>
              <a:buFont typeface="Arial" charset="0"/>
              <a:buChar char="•"/>
            </a:pPr>
            <a:r>
              <a:rPr lang="ru-RU" sz="2400" b="1">
                <a:cs typeface="Arial" charset="0"/>
              </a:rPr>
              <a:t> сочетает лучшие традиции российского</a:t>
            </a:r>
          </a:p>
          <a:p>
            <a:pPr eaLnBrk="0" hangingPunct="0">
              <a:spcBef>
                <a:spcPts val="725"/>
              </a:spcBef>
            </a:pPr>
            <a:r>
              <a:rPr lang="ru-RU" sz="2400" b="1">
                <a:cs typeface="Arial" charset="0"/>
              </a:rPr>
              <a:t>  образования и проверенные практиками</a:t>
            </a:r>
          </a:p>
          <a:p>
            <a:pPr eaLnBrk="0" hangingPunct="0">
              <a:spcBef>
                <a:spcPts val="725"/>
              </a:spcBef>
            </a:pPr>
            <a:r>
              <a:rPr lang="ru-RU" sz="2400" b="1">
                <a:cs typeface="Arial" charset="0"/>
              </a:rPr>
              <a:t>  образовательного процесса инновации;</a:t>
            </a:r>
          </a:p>
          <a:p>
            <a:pPr eaLnBrk="0" hangingPunct="0">
              <a:spcBef>
                <a:spcPts val="725"/>
              </a:spcBef>
            </a:pPr>
            <a:endParaRPr lang="ru-RU" sz="1200" b="1">
              <a:cs typeface="Arial" charset="0"/>
            </a:endParaRPr>
          </a:p>
          <a:p>
            <a:pPr eaLnBrk="0" hangingPunct="0">
              <a:spcBef>
                <a:spcPts val="725"/>
              </a:spcBef>
              <a:buFont typeface="Arial" charset="0"/>
              <a:buChar char="•"/>
            </a:pPr>
            <a:r>
              <a:rPr lang="ru-RU" sz="2400" b="1">
                <a:cs typeface="Arial" charset="0"/>
              </a:rPr>
              <a:t> наиболее востребованный в России и понятный</a:t>
            </a:r>
          </a:p>
          <a:p>
            <a:pPr eaLnBrk="0" hangingPunct="0">
              <a:spcBef>
                <a:spcPts val="725"/>
              </a:spcBef>
            </a:pPr>
            <a:r>
              <a:rPr lang="ru-RU" sz="2400" b="1">
                <a:cs typeface="Arial" charset="0"/>
              </a:rPr>
              <a:t>  учителю.</a:t>
            </a:r>
          </a:p>
        </p:txBody>
      </p:sp>
      <p:sp>
        <p:nvSpPr>
          <p:cNvPr id="44035" name="Прямоугольник 3"/>
          <p:cNvSpPr>
            <a:spLocks noChangeArrowheads="1"/>
          </p:cNvSpPr>
          <p:nvPr/>
        </p:nvSpPr>
        <p:spPr bwMode="auto">
          <a:xfrm>
            <a:off x="857250" y="142875"/>
            <a:ext cx="8072438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ts val="725"/>
              </a:spcBef>
              <a:buFont typeface="Arial" charset="0"/>
              <a:buNone/>
            </a:pPr>
            <a:endParaRPr lang="ru-RU" sz="2000" b="1">
              <a:solidFill>
                <a:srgbClr val="FF0000"/>
              </a:solidFill>
              <a:cs typeface="Arial" charset="0"/>
            </a:endParaRPr>
          </a:p>
          <a:p>
            <a:pPr algn="ctr" eaLnBrk="0" hangingPunct="0">
              <a:spcBef>
                <a:spcPts val="725"/>
              </a:spcBef>
              <a:buFont typeface="Arial" charset="0"/>
              <a:buNone/>
            </a:pPr>
            <a:r>
              <a:rPr lang="ru-RU" sz="2800" b="1">
                <a:solidFill>
                  <a:srgbClr val="FF0000"/>
                </a:solidFill>
                <a:cs typeface="Arial" charset="0"/>
              </a:rPr>
              <a:t> </a:t>
            </a:r>
            <a:r>
              <a:rPr lang="ru-RU" sz="3600" b="1">
                <a:solidFill>
                  <a:srgbClr val="FF0000"/>
                </a:solidFill>
                <a:cs typeface="Arial" charset="0"/>
              </a:rPr>
              <a:t>УМК «Школа России»: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857250" y="2643188"/>
            <a:ext cx="8143875" cy="3286125"/>
          </a:xfrm>
          <a:prstGeom prst="roundRect">
            <a:avLst>
              <a:gd name="adj" fmla="val 1029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Прямоугольник 2"/>
          <p:cNvSpPr>
            <a:spLocks noChangeArrowheads="1"/>
          </p:cNvSpPr>
          <p:nvPr/>
        </p:nvSpPr>
        <p:spPr bwMode="auto">
          <a:xfrm>
            <a:off x="1357313" y="142875"/>
            <a:ext cx="74295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cs typeface="Arial" charset="0"/>
              </a:rPr>
              <a:t>?</a:t>
            </a:r>
            <a:r>
              <a:rPr lang="ru-RU" sz="2800" b="1" dirty="0" smtClean="0">
                <a:cs typeface="Arial" charset="0"/>
              </a:rPr>
              <a:t> Ведущая </a:t>
            </a:r>
            <a:r>
              <a:rPr lang="ru-RU" sz="2800" b="1" dirty="0">
                <a:cs typeface="Arial" charset="0"/>
              </a:rPr>
              <a:t>целевая установка</a:t>
            </a:r>
          </a:p>
          <a:p>
            <a:pPr algn="ctr"/>
            <a:r>
              <a:rPr lang="ru-RU" sz="2800" b="1" dirty="0">
                <a:cs typeface="Arial" charset="0"/>
              </a:rPr>
              <a:t>  </a:t>
            </a:r>
            <a:r>
              <a:rPr lang="ru-RU" sz="3200" b="1" dirty="0">
                <a:cs typeface="Arial" charset="0"/>
              </a:rPr>
              <a:t>УМК «Школа России» и ФГОС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85838" y="3214688"/>
            <a:ext cx="7872412" cy="2571750"/>
          </a:xfrm>
          <a:prstGeom prst="roundRect">
            <a:avLst>
              <a:gd name="adj" fmla="val 12963"/>
            </a:avLst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989" name="Прямоугольник 3"/>
          <p:cNvSpPr>
            <a:spLocks noChangeArrowheads="1"/>
          </p:cNvSpPr>
          <p:nvPr/>
        </p:nvSpPr>
        <p:spPr bwMode="auto">
          <a:xfrm>
            <a:off x="1071563" y="1285875"/>
            <a:ext cx="7715250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000" b="1" i="1" dirty="0">
                <a:cs typeface="Arial" charset="0"/>
              </a:rPr>
              <a:t>Воспитание гуманного, творческого, социально активного человека – гражданина и патриота России, уважительно и бережно относящегося к среде своего обитания, к своей семье, к природному и культурному достоянию своей малой Родины, своей много-национальной страны и всего человечества.</a:t>
            </a:r>
          </a:p>
          <a:p>
            <a:pPr algn="just">
              <a:defRPr/>
            </a:pPr>
            <a:endParaRPr lang="ru-RU" sz="800" b="1" i="1" dirty="0">
              <a:solidFill>
                <a:srgbClr val="C00000"/>
              </a:solidFill>
              <a:cs typeface="Arial" charset="0"/>
            </a:endParaRPr>
          </a:p>
          <a:p>
            <a:pPr algn="just">
              <a:defRPr/>
            </a:pPr>
            <a:r>
              <a:rPr lang="ru-RU" sz="2400" b="1" dirty="0">
                <a:solidFill>
                  <a:srgbClr val="C00000"/>
                </a:solidFill>
                <a:cs typeface="Arial" charset="0"/>
              </a:rPr>
              <a:t>Современный национальный воспитательный идеал. </a:t>
            </a:r>
          </a:p>
          <a:p>
            <a:pPr algn="just">
              <a:defRPr/>
            </a:pPr>
            <a:endParaRPr lang="ru-RU" sz="800" b="1" dirty="0">
              <a:solidFill>
                <a:srgbClr val="C00000"/>
              </a:solidFill>
              <a:cs typeface="Arial" charset="0"/>
            </a:endParaRPr>
          </a:p>
          <a:p>
            <a:pPr algn="just">
              <a:defRPr/>
            </a:pPr>
            <a:r>
              <a:rPr lang="ru-RU" sz="2000" b="1" i="1" dirty="0">
                <a:cs typeface="Arial" charset="0"/>
              </a:rPr>
              <a:t>Высоконравственный, творческий, компетентный гражданин России, принимающий судьбу Отечества как свою личную, осознающий ответственность за  настоящее  и будущее своей страны, укорененный в духовных и культурных традициях многонационального народа Российской Федерации.</a:t>
            </a:r>
          </a:p>
          <a:p>
            <a:pPr algn="just">
              <a:defRPr/>
            </a:pPr>
            <a:r>
              <a:rPr lang="ru-RU" sz="2000" dirty="0">
                <a:cs typeface="Arial" charset="0"/>
              </a:rPr>
              <a:t> </a:t>
            </a:r>
            <a:endParaRPr lang="ru-RU" sz="2000" i="1" u="sng" dirty="0">
              <a:solidFill>
                <a:schemeClr val="accent5">
                  <a:lumMod val="20000"/>
                  <a:lumOff val="80000"/>
                </a:schemeClr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977900" y="636588"/>
            <a:ext cx="7670800" cy="98583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? </a:t>
            </a:r>
            <a:r>
              <a:rPr lang="ru-RU" dirty="0" smtClean="0"/>
              <a:t> ЦЕЛЬ </a:t>
            </a:r>
            <a:r>
              <a:rPr lang="ru-RU" dirty="0"/>
              <a:t>ПРОГРАММЫ: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idx="1"/>
          </p:nvPr>
        </p:nvSpPr>
        <p:spPr>
          <a:xfrm>
            <a:off x="684213" y="1628775"/>
            <a:ext cx="8135937" cy="48244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dirty="0"/>
          </a:p>
          <a:p>
            <a:pPr>
              <a:buFont typeface="Wingdings" pitchFamily="2" charset="2"/>
              <a:buNone/>
            </a:pPr>
            <a:r>
              <a:rPr lang="ru-RU" dirty="0"/>
              <a:t>Развитие у ребёнка интереса к познанию своей страны и её духовного величия, её значимости в мировых масштабах.</a:t>
            </a:r>
          </a:p>
        </p:txBody>
      </p:sp>
      <p:pic>
        <p:nvPicPr>
          <p:cNvPr id="11271" name="Picture 7" descr="j019538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8888" y="4292600"/>
            <a:ext cx="1795462" cy="18335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Все учебники системы «Школа России» входят в Федеральные перечни учебников, рекомендованных (допущенных) Министерством образования и науки Российской Федерации к использованию в образовательном процессе в общеобразовательных учреждениях, на 2012/2013 учебный год (Приказ </a:t>
            </a:r>
            <a:r>
              <a:rPr lang="ru-RU" b="1" i="1" dirty="0" err="1" smtClean="0"/>
              <a:t>Минобрнауки</a:t>
            </a:r>
            <a:r>
              <a:rPr lang="ru-RU" b="1" i="1" dirty="0" smtClean="0"/>
              <a:t> РФ № 2885 от 27 декабря 2011 г.).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233</TotalTime>
  <Words>666</Words>
  <Application>Microsoft Office PowerPoint</Application>
  <PresentationFormat>Экран (4:3)</PresentationFormat>
  <Paragraphs>93</Paragraphs>
  <Slides>14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Поток</vt:lpstr>
      <vt:lpstr>1_Поток</vt:lpstr>
      <vt:lpstr>Презентация PowerPoint</vt:lpstr>
      <vt:lpstr>Презентация PowerPoint</vt:lpstr>
      <vt:lpstr> Научный руководитель УМК «Школа России»    Андрей Анатольевич ПЛЕШАКОВ  </vt:lpstr>
      <vt:lpstr>Презентация PowerPoint</vt:lpstr>
      <vt:lpstr>УМК «Школа России» </vt:lpstr>
      <vt:lpstr>Презентация PowerPoint</vt:lpstr>
      <vt:lpstr>Презентация PowerPoint</vt:lpstr>
      <vt:lpstr>?  ЦЕЛЬ ПРОГРАММЫ:</vt:lpstr>
      <vt:lpstr>Презентация PowerPoint</vt:lpstr>
      <vt:lpstr>Презентация PowerPoint</vt:lpstr>
      <vt:lpstr>Презентация PowerPoint</vt:lpstr>
      <vt:lpstr>? Каким же должен быть ребенок, оканчивающий начальную школу?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Диана</cp:lastModifiedBy>
  <cp:revision>25</cp:revision>
  <dcterms:modified xsi:type="dcterms:W3CDTF">2018-03-19T19:38:23Z</dcterms:modified>
</cp:coreProperties>
</file>