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7" r:id="rId1"/>
  </p:sldMasterIdLst>
  <p:notesMasterIdLst>
    <p:notesMasterId r:id="rId17"/>
  </p:notesMasterIdLst>
  <p:sldIdLst>
    <p:sldId id="277" r:id="rId2"/>
    <p:sldId id="279" r:id="rId3"/>
    <p:sldId id="278" r:id="rId4"/>
    <p:sldId id="280" r:id="rId5"/>
    <p:sldId id="290" r:id="rId6"/>
    <p:sldId id="282" r:id="rId7"/>
    <p:sldId id="283" r:id="rId8"/>
    <p:sldId id="284" r:id="rId9"/>
    <p:sldId id="293" r:id="rId10"/>
    <p:sldId id="286" r:id="rId11"/>
    <p:sldId id="287" r:id="rId12"/>
    <p:sldId id="288" r:id="rId13"/>
    <p:sldId id="289" r:id="rId14"/>
    <p:sldId id="291" r:id="rId15"/>
    <p:sldId id="292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33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5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087AA8-2D15-4F62-8622-28B8D598B431}" type="datetimeFigureOut">
              <a:rPr lang="ru-RU" smtClean="0"/>
              <a:pPr/>
              <a:t>08.11.2016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53181A-5B4B-4039-A865-93BAEB018D6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6751686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011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901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402187A-4376-4E41-9600-F92C3D2C55EB}" type="slidenum">
              <a:rPr lang="ru-RU" smtClean="0"/>
              <a:pPr/>
              <a:t>5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53181A-5B4B-4039-A865-93BAEB018D6A}" type="slidenum">
              <a:rPr lang="ru-RU" smtClean="0"/>
              <a:pPr/>
              <a:t>15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F69660-ADB5-4B06-8D6A-05815BB11764}" type="datetimeFigureOut">
              <a:rPr lang="ru-RU"/>
              <a:pPr>
                <a:defRPr/>
              </a:pPr>
              <a:t>08.11.2016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5F0D6F-C05C-45A5-A2F1-69B4D9FB32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8004D4-568D-443F-8BE5-6E7A23C6B777}" type="datetimeFigureOut">
              <a:rPr lang="ru-RU"/>
              <a:pPr>
                <a:defRPr/>
              </a:pPr>
              <a:t>08.11.2016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8E161E-B54D-46F9-A2C5-0B7E3F3D32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F118ED-A3DC-4B11-8ED7-AB561F79F524}" type="datetimeFigureOut">
              <a:rPr lang="ru-RU"/>
              <a:pPr>
                <a:defRPr/>
              </a:pPr>
              <a:t>08.11.2016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D4B54B-DB89-4AAA-8E51-5F30167F75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28BAA8-7A83-4ECA-9647-2936D433C310}" type="datetimeFigureOut">
              <a:rPr lang="ru-RU"/>
              <a:pPr>
                <a:defRPr/>
              </a:pPr>
              <a:t>08.11.2016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914360-4C94-4038-94A5-38969859CA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5B08DB-EDB8-405F-BF07-2FA7053A6BCD}" type="datetimeFigureOut">
              <a:rPr lang="ru-RU"/>
              <a:pPr>
                <a:defRPr/>
              </a:pPr>
              <a:t>08.11.2016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4BF92F-543A-4E84-8068-5A1A84703D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1DB8FD-2C79-48C8-97B2-F30AD061B28F}" type="datetimeFigureOut">
              <a:rPr lang="ru-RU"/>
              <a:pPr>
                <a:defRPr/>
              </a:pPr>
              <a:t>08.11.2016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01FE75-B9B5-4CBA-A1A5-32EE148EAC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C36BF1-595D-413A-8625-25D376A9D616}" type="datetimeFigureOut">
              <a:rPr lang="ru-RU"/>
              <a:pPr>
                <a:defRPr/>
              </a:pPr>
              <a:t>08.11.2016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002EFF-F620-46CA-939D-008559D62C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2B8B00-0D92-4DC0-8DA2-3F9E2A695036}" type="datetimeFigureOut">
              <a:rPr lang="ru-RU"/>
              <a:pPr>
                <a:defRPr/>
              </a:pPr>
              <a:t>08.11.2016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D4E04E-D140-48EE-BC8C-AD739294FF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CA3ECA-2BD9-4610-B072-49ECC1F62EA7}" type="datetimeFigureOut">
              <a:rPr lang="ru-RU"/>
              <a:pPr>
                <a:defRPr/>
              </a:pPr>
              <a:t>08.11.2016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6A4A5F-F591-44D7-A1BD-BC5FC7A28A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6EF7D1-986C-4E1C-9891-5AC501F2DC10}" type="datetimeFigureOut">
              <a:rPr lang="ru-RU"/>
              <a:pPr>
                <a:defRPr/>
              </a:pPr>
              <a:t>08.11.2016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565EE6-A894-4F3B-9421-995841571C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5E51BA-CC85-46DB-BA53-A389C8808990}" type="datetimeFigureOut">
              <a:rPr lang="ru-RU"/>
              <a:pPr>
                <a:defRPr/>
              </a:pPr>
              <a:t>08.11.2016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FFAD72-F988-427C-A1DB-2AD7DE8DD0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EF9AE30-568D-4A3D-944D-69B03292DC8C}" type="datetimeFigureOut">
              <a:rPr lang="ru-RU"/>
              <a:pPr>
                <a:defRPr/>
              </a:pPr>
              <a:t>08.11.2016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F668A62-2828-4354-9E10-83CF6CD830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ransition spd="med">
    <p:wipe/>
  </p:transition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1357298"/>
            <a:ext cx="8072494" cy="1674064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HOW TO WRITE A PERSONAL LETTER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57356" y="5000636"/>
            <a:ext cx="7011713" cy="1405642"/>
          </a:xfrm>
        </p:spPr>
        <p:txBody>
          <a:bodyPr>
            <a:normAutofit/>
          </a:bodyPr>
          <a:lstStyle/>
          <a:p>
            <a:pPr algn="r"/>
            <a:endPara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78019420"/>
      </p:ext>
    </p:extLst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с двумя скругленными противолежащими углами 2"/>
          <p:cNvSpPr/>
          <p:nvPr/>
        </p:nvSpPr>
        <p:spPr>
          <a:xfrm>
            <a:off x="285750" y="214313"/>
            <a:ext cx="8572500" cy="6215062"/>
          </a:xfrm>
          <a:prstGeom prst="round2Diag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3786182" y="285728"/>
            <a:ext cx="4929222" cy="6357958"/>
            <a:chOff x="5040" y="2315"/>
            <a:chExt cx="6480" cy="8280"/>
          </a:xfrm>
        </p:grpSpPr>
        <p:sp>
          <p:nvSpPr>
            <p:cNvPr id="15" name="Rectangle 3"/>
            <p:cNvSpPr>
              <a:spLocks noChangeArrowheads="1"/>
            </p:cNvSpPr>
            <p:nvPr/>
          </p:nvSpPr>
          <p:spPr bwMode="auto">
            <a:xfrm>
              <a:off x="5040" y="2315"/>
              <a:ext cx="6480" cy="828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Rectangle 5"/>
            <p:cNvSpPr>
              <a:spLocks noChangeArrowheads="1"/>
            </p:cNvSpPr>
            <p:nvPr/>
          </p:nvSpPr>
          <p:spPr bwMode="auto">
            <a:xfrm>
              <a:off x="8515" y="2594"/>
              <a:ext cx="2700" cy="90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1.</a:t>
              </a:r>
              <a:endPara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7" name="Rectangle 6"/>
            <p:cNvSpPr>
              <a:spLocks noChangeArrowheads="1"/>
            </p:cNvSpPr>
            <p:nvPr/>
          </p:nvSpPr>
          <p:spPr bwMode="auto">
            <a:xfrm>
              <a:off x="8609" y="3617"/>
              <a:ext cx="2629" cy="465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2.</a:t>
              </a:r>
              <a:endPara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8" name="Rectangle 7"/>
            <p:cNvSpPr>
              <a:spLocks noChangeArrowheads="1"/>
            </p:cNvSpPr>
            <p:nvPr/>
          </p:nvSpPr>
          <p:spPr bwMode="auto">
            <a:xfrm>
              <a:off x="5416" y="4269"/>
              <a:ext cx="2700" cy="459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3.</a:t>
              </a:r>
              <a:endPara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9" name="Rectangle 8"/>
            <p:cNvSpPr>
              <a:spLocks noChangeArrowheads="1"/>
            </p:cNvSpPr>
            <p:nvPr/>
          </p:nvSpPr>
          <p:spPr bwMode="auto">
            <a:xfrm>
              <a:off x="5400" y="4920"/>
              <a:ext cx="5838" cy="1023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4.</a:t>
              </a:r>
              <a:r>
                <a:rPr kumimoji="0" lang="en-US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 </a:t>
              </a:r>
              <a:endPara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0" name="Rectangle 9"/>
            <p:cNvSpPr>
              <a:spLocks noChangeArrowheads="1"/>
            </p:cNvSpPr>
            <p:nvPr/>
          </p:nvSpPr>
          <p:spPr bwMode="auto">
            <a:xfrm>
              <a:off x="5416" y="6129"/>
              <a:ext cx="5823" cy="270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5.</a:t>
              </a:r>
              <a:endPara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1" name="Rectangle 10"/>
            <p:cNvSpPr>
              <a:spLocks noChangeArrowheads="1"/>
            </p:cNvSpPr>
            <p:nvPr/>
          </p:nvSpPr>
          <p:spPr bwMode="auto">
            <a:xfrm>
              <a:off x="5416" y="9013"/>
              <a:ext cx="5760" cy="36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6.</a:t>
              </a:r>
              <a:endPara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2" name="Rectangle 11"/>
            <p:cNvSpPr>
              <a:spLocks noChangeArrowheads="1"/>
            </p:cNvSpPr>
            <p:nvPr/>
          </p:nvSpPr>
          <p:spPr bwMode="auto">
            <a:xfrm>
              <a:off x="5416" y="9479"/>
              <a:ext cx="2880" cy="36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7.</a:t>
              </a:r>
              <a:endPara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3" name="Rectangle 12"/>
            <p:cNvSpPr>
              <a:spLocks noChangeArrowheads="1"/>
            </p:cNvSpPr>
            <p:nvPr/>
          </p:nvSpPr>
          <p:spPr bwMode="auto">
            <a:xfrm>
              <a:off x="5416" y="9944"/>
              <a:ext cx="2880" cy="36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8.</a:t>
              </a:r>
              <a:endPara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4" name="Прямоугольник 23"/>
          <p:cNvSpPr/>
          <p:nvPr/>
        </p:nvSpPr>
        <p:spPr>
          <a:xfrm>
            <a:off x="6786578" y="500042"/>
            <a:ext cx="8572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Dubna</a:t>
            </a:r>
          </a:p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Russia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71472" y="1071546"/>
            <a:ext cx="28205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4. Introduction</a:t>
            </a:r>
            <a:endParaRPr lang="ru-RU" sz="32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6786578" y="1285860"/>
            <a:ext cx="12234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ts val="1000"/>
              </a:spcAft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12.06.2014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4286248" y="1785926"/>
            <a:ext cx="12448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Dear Jane,</a:t>
            </a:r>
            <a:endParaRPr lang="ru-RU" dirty="0"/>
          </a:p>
        </p:txBody>
      </p:sp>
      <p:sp>
        <p:nvSpPr>
          <p:cNvPr id="32" name="Rectangle 7"/>
          <p:cNvSpPr>
            <a:spLocks noChangeArrowheads="1"/>
          </p:cNvSpPr>
          <p:nvPr/>
        </p:nvSpPr>
        <p:spPr bwMode="auto">
          <a:xfrm>
            <a:off x="357158" y="1857364"/>
            <a:ext cx="3143272" cy="3500462"/>
          </a:xfrm>
          <a:prstGeom prst="rect">
            <a:avLst/>
          </a:prstGeom>
          <a:solidFill>
            <a:srgbClr val="FFFFFF"/>
          </a:solidFill>
          <a:ln w="19050">
            <a:solidFill>
              <a:srgbClr val="00808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b) 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apologize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for not writing earlier: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I must apologize for not writing …</a:t>
            </a:r>
            <a:endParaRPr lang="ru-RU" sz="24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I really should have written sooner, but…</a:t>
            </a:r>
          </a:p>
          <a:p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Sorry, I haven’t written for so long, but I was busy at school.</a:t>
            </a:r>
            <a:endParaRPr lang="ru-RU" sz="2400" i="1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4214810" y="2214554"/>
            <a:ext cx="47149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Thanks a lot for your letter.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Sorry I couldn’t write earlier, but I was very busy at school. How are you getting on?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8" name="Прямая со стрелкой 27"/>
          <p:cNvCxnSpPr/>
          <p:nvPr/>
        </p:nvCxnSpPr>
        <p:spPr>
          <a:xfrm>
            <a:off x="2928926" y="1571612"/>
            <a:ext cx="1143008" cy="857256"/>
          </a:xfrm>
          <a:prstGeom prst="straightConnector1">
            <a:avLst/>
          </a:prstGeom>
          <a:ln>
            <a:solidFill>
              <a:schemeClr val="tx2">
                <a:lumMod val="50000"/>
              </a:schemeClr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20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2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20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с двумя скругленными противолежащими углами 2"/>
          <p:cNvSpPr/>
          <p:nvPr/>
        </p:nvSpPr>
        <p:spPr>
          <a:xfrm>
            <a:off x="285750" y="214313"/>
            <a:ext cx="8572500" cy="6215062"/>
          </a:xfrm>
          <a:prstGeom prst="round2Diag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3786182" y="285728"/>
            <a:ext cx="4929222" cy="6357958"/>
            <a:chOff x="5040" y="2315"/>
            <a:chExt cx="6480" cy="8280"/>
          </a:xfrm>
        </p:grpSpPr>
        <p:sp>
          <p:nvSpPr>
            <p:cNvPr id="15" name="Rectangle 3"/>
            <p:cNvSpPr>
              <a:spLocks noChangeArrowheads="1"/>
            </p:cNvSpPr>
            <p:nvPr/>
          </p:nvSpPr>
          <p:spPr bwMode="auto">
            <a:xfrm>
              <a:off x="5040" y="2315"/>
              <a:ext cx="6480" cy="828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Rectangle 5"/>
            <p:cNvSpPr>
              <a:spLocks noChangeArrowheads="1"/>
            </p:cNvSpPr>
            <p:nvPr/>
          </p:nvSpPr>
          <p:spPr bwMode="auto">
            <a:xfrm>
              <a:off x="8609" y="2594"/>
              <a:ext cx="2606" cy="90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1.</a:t>
              </a:r>
              <a:endPara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7" name="Rectangle 6"/>
            <p:cNvSpPr>
              <a:spLocks noChangeArrowheads="1"/>
            </p:cNvSpPr>
            <p:nvPr/>
          </p:nvSpPr>
          <p:spPr bwMode="auto">
            <a:xfrm>
              <a:off x="8609" y="3617"/>
              <a:ext cx="2629" cy="465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2.</a:t>
              </a:r>
              <a:endPara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8" name="Rectangle 7"/>
            <p:cNvSpPr>
              <a:spLocks noChangeArrowheads="1"/>
            </p:cNvSpPr>
            <p:nvPr/>
          </p:nvSpPr>
          <p:spPr bwMode="auto">
            <a:xfrm>
              <a:off x="5416" y="4269"/>
              <a:ext cx="2700" cy="459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3.</a:t>
              </a:r>
              <a:endPara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9" name="Rectangle 8"/>
            <p:cNvSpPr>
              <a:spLocks noChangeArrowheads="1"/>
            </p:cNvSpPr>
            <p:nvPr/>
          </p:nvSpPr>
          <p:spPr bwMode="auto">
            <a:xfrm>
              <a:off x="5400" y="4920"/>
              <a:ext cx="5932" cy="1023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4.</a:t>
              </a:r>
              <a:r>
                <a:rPr kumimoji="0" lang="en-US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 </a:t>
              </a:r>
              <a:endPara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0" name="Rectangle 9"/>
            <p:cNvSpPr>
              <a:spLocks noChangeArrowheads="1"/>
            </p:cNvSpPr>
            <p:nvPr/>
          </p:nvSpPr>
          <p:spPr bwMode="auto">
            <a:xfrm>
              <a:off x="5416" y="6129"/>
              <a:ext cx="5823" cy="270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5.</a:t>
              </a:r>
              <a:endPara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1" name="Rectangle 10"/>
            <p:cNvSpPr>
              <a:spLocks noChangeArrowheads="1"/>
            </p:cNvSpPr>
            <p:nvPr/>
          </p:nvSpPr>
          <p:spPr bwMode="auto">
            <a:xfrm>
              <a:off x="5416" y="9013"/>
              <a:ext cx="5760" cy="36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6.</a:t>
              </a:r>
              <a:endPara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2" name="Rectangle 11"/>
            <p:cNvSpPr>
              <a:spLocks noChangeArrowheads="1"/>
            </p:cNvSpPr>
            <p:nvPr/>
          </p:nvSpPr>
          <p:spPr bwMode="auto">
            <a:xfrm>
              <a:off x="5416" y="9479"/>
              <a:ext cx="2880" cy="36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7.</a:t>
              </a:r>
              <a:endPara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3" name="Rectangle 12"/>
            <p:cNvSpPr>
              <a:spLocks noChangeArrowheads="1"/>
            </p:cNvSpPr>
            <p:nvPr/>
          </p:nvSpPr>
          <p:spPr bwMode="auto">
            <a:xfrm>
              <a:off x="5416" y="9944"/>
              <a:ext cx="2880" cy="36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8.</a:t>
              </a:r>
              <a:endPara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4" name="Прямоугольник 23"/>
          <p:cNvSpPr/>
          <p:nvPr/>
        </p:nvSpPr>
        <p:spPr>
          <a:xfrm>
            <a:off x="6786578" y="500042"/>
            <a:ext cx="8572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Dubna</a:t>
            </a:r>
          </a:p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Russia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71472" y="1071546"/>
            <a:ext cx="254428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5. Main Body</a:t>
            </a:r>
            <a:endParaRPr lang="ru-RU" sz="32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6786578" y="1285860"/>
            <a:ext cx="12234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ts val="1000"/>
              </a:spcAft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12.06.2014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4286248" y="1785926"/>
            <a:ext cx="12448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Dear Jane,</a:t>
            </a:r>
            <a:endParaRPr lang="ru-RU" dirty="0"/>
          </a:p>
        </p:txBody>
      </p:sp>
      <p:sp>
        <p:nvSpPr>
          <p:cNvPr id="32" name="Rectangle 7"/>
          <p:cNvSpPr>
            <a:spLocks noChangeArrowheads="1"/>
          </p:cNvSpPr>
          <p:nvPr/>
        </p:nvSpPr>
        <p:spPr bwMode="auto">
          <a:xfrm>
            <a:off x="357158" y="2143116"/>
            <a:ext cx="3143272" cy="3000396"/>
          </a:xfrm>
          <a:prstGeom prst="rect">
            <a:avLst/>
          </a:prstGeom>
          <a:solidFill>
            <a:srgbClr val="FFFFFF"/>
          </a:solidFill>
          <a:ln w="19050">
            <a:solidFill>
              <a:srgbClr val="00808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Answer 3 questions in detail. </a:t>
            </a:r>
          </a:p>
          <a:p>
            <a:pPr>
              <a:spcAft>
                <a:spcPts val="0"/>
              </a:spcAft>
              <a:buFontTx/>
              <a:buChar char="-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Don’t forget to </a:t>
            </a:r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use Linking Words:</a:t>
            </a:r>
          </a:p>
          <a:p>
            <a:pPr>
              <a:spcAft>
                <a:spcPts val="0"/>
              </a:spcAft>
            </a:pPr>
            <a:r>
              <a:rPr lang="en-GB" sz="2400" i="1" dirty="0" smtClean="0">
                <a:latin typeface="Times New Roman" pitchFamily="18" charset="0"/>
                <a:cs typeface="Times New Roman" pitchFamily="18" charset="0"/>
              </a:rPr>
              <a:t>but, and, because, as, Well, </a:t>
            </a:r>
          </a:p>
          <a:p>
            <a:pPr>
              <a:spcAft>
                <a:spcPts val="0"/>
              </a:spcAft>
            </a:pPr>
            <a:r>
              <a:rPr lang="en-GB" sz="2400" i="1" dirty="0" smtClean="0">
                <a:latin typeface="Times New Roman" pitchFamily="18" charset="0"/>
                <a:cs typeface="Times New Roman" pitchFamily="18" charset="0"/>
              </a:rPr>
              <a:t>Anyway,</a:t>
            </a:r>
          </a:p>
          <a:p>
            <a:pPr>
              <a:spcAft>
                <a:spcPts val="0"/>
              </a:spcAft>
            </a:pPr>
            <a:r>
              <a:rPr lang="en-GB" sz="2400" i="1" dirty="0" smtClean="0">
                <a:latin typeface="Times New Roman" pitchFamily="18" charset="0"/>
                <a:cs typeface="Times New Roman" pitchFamily="18" charset="0"/>
              </a:rPr>
              <a:t>To my mind,</a:t>
            </a:r>
          </a:p>
          <a:p>
            <a:pPr>
              <a:spcAft>
                <a:spcPts val="0"/>
              </a:spcAft>
              <a:buFontTx/>
              <a:buChar char="-"/>
            </a:pPr>
            <a:endParaRPr lang="ru-RU" sz="2400" i="1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4214810" y="2285992"/>
            <a:ext cx="450059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</a:pP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Thanks a lot for your letter. Sorry I couldn’t write earlier, but I was very busy at school. How are you getting on?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8" name="Прямая со стрелкой 27"/>
          <p:cNvCxnSpPr/>
          <p:nvPr/>
        </p:nvCxnSpPr>
        <p:spPr>
          <a:xfrm rot="16200000" flipH="1">
            <a:off x="2536017" y="1964521"/>
            <a:ext cx="1857388" cy="1214446"/>
          </a:xfrm>
          <a:prstGeom prst="straightConnector1">
            <a:avLst/>
          </a:prstGeom>
          <a:ln>
            <a:solidFill>
              <a:schemeClr val="tx2">
                <a:lumMod val="50000"/>
              </a:schemeClr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20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2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с двумя скругленными противолежащими углами 2"/>
          <p:cNvSpPr/>
          <p:nvPr/>
        </p:nvSpPr>
        <p:spPr>
          <a:xfrm>
            <a:off x="285750" y="214313"/>
            <a:ext cx="8572500" cy="6215062"/>
          </a:xfrm>
          <a:prstGeom prst="round2Diag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3786182" y="285728"/>
            <a:ext cx="4929222" cy="6357958"/>
            <a:chOff x="5040" y="2315"/>
            <a:chExt cx="6480" cy="8280"/>
          </a:xfrm>
        </p:grpSpPr>
        <p:sp>
          <p:nvSpPr>
            <p:cNvPr id="15" name="Rectangle 3"/>
            <p:cNvSpPr>
              <a:spLocks noChangeArrowheads="1"/>
            </p:cNvSpPr>
            <p:nvPr/>
          </p:nvSpPr>
          <p:spPr bwMode="auto">
            <a:xfrm>
              <a:off x="5040" y="2315"/>
              <a:ext cx="6480" cy="828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Rectangle 5"/>
            <p:cNvSpPr>
              <a:spLocks noChangeArrowheads="1"/>
            </p:cNvSpPr>
            <p:nvPr/>
          </p:nvSpPr>
          <p:spPr bwMode="auto">
            <a:xfrm>
              <a:off x="8515" y="2594"/>
              <a:ext cx="2700" cy="90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1.</a:t>
              </a:r>
              <a:endPara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7" name="Rectangle 6"/>
            <p:cNvSpPr>
              <a:spLocks noChangeArrowheads="1"/>
            </p:cNvSpPr>
            <p:nvPr/>
          </p:nvSpPr>
          <p:spPr bwMode="auto">
            <a:xfrm>
              <a:off x="8609" y="3617"/>
              <a:ext cx="2629" cy="465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2.</a:t>
              </a:r>
              <a:endPara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8" name="Rectangle 7"/>
            <p:cNvSpPr>
              <a:spLocks noChangeArrowheads="1"/>
            </p:cNvSpPr>
            <p:nvPr/>
          </p:nvSpPr>
          <p:spPr bwMode="auto">
            <a:xfrm>
              <a:off x="5416" y="4269"/>
              <a:ext cx="2700" cy="459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3.</a:t>
              </a:r>
              <a:endPara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9" name="Rectangle 8"/>
            <p:cNvSpPr>
              <a:spLocks noChangeArrowheads="1"/>
            </p:cNvSpPr>
            <p:nvPr/>
          </p:nvSpPr>
          <p:spPr bwMode="auto">
            <a:xfrm>
              <a:off x="5400" y="4920"/>
              <a:ext cx="5932" cy="1023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4.</a:t>
              </a:r>
              <a:r>
                <a:rPr kumimoji="0" lang="en-US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 </a:t>
              </a:r>
              <a:endPara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0" name="Rectangle 9"/>
            <p:cNvSpPr>
              <a:spLocks noChangeArrowheads="1"/>
            </p:cNvSpPr>
            <p:nvPr/>
          </p:nvSpPr>
          <p:spPr bwMode="auto">
            <a:xfrm>
              <a:off x="5416" y="6129"/>
              <a:ext cx="5823" cy="2512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5.</a:t>
              </a:r>
              <a:endPara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1" name="Rectangle 10"/>
            <p:cNvSpPr>
              <a:spLocks noChangeArrowheads="1"/>
            </p:cNvSpPr>
            <p:nvPr/>
          </p:nvSpPr>
          <p:spPr bwMode="auto">
            <a:xfrm>
              <a:off x="5416" y="8827"/>
              <a:ext cx="5760" cy="744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6.</a:t>
              </a:r>
              <a:endPara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2" name="Rectangle 11"/>
            <p:cNvSpPr>
              <a:spLocks noChangeArrowheads="1"/>
            </p:cNvSpPr>
            <p:nvPr/>
          </p:nvSpPr>
          <p:spPr bwMode="auto">
            <a:xfrm>
              <a:off x="5416" y="9665"/>
              <a:ext cx="2880" cy="36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7.</a:t>
              </a:r>
              <a:endPara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3" name="Rectangle 12"/>
            <p:cNvSpPr>
              <a:spLocks noChangeArrowheads="1"/>
            </p:cNvSpPr>
            <p:nvPr/>
          </p:nvSpPr>
          <p:spPr bwMode="auto">
            <a:xfrm>
              <a:off x="5416" y="10130"/>
              <a:ext cx="2880" cy="36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8.</a:t>
              </a:r>
              <a:endPara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4" name="Прямоугольник 23"/>
          <p:cNvSpPr/>
          <p:nvPr/>
        </p:nvSpPr>
        <p:spPr>
          <a:xfrm>
            <a:off x="6786578" y="500042"/>
            <a:ext cx="8572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Dubna</a:t>
            </a:r>
          </a:p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Russia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785786" y="1142984"/>
            <a:ext cx="226055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6. Conclusion</a:t>
            </a:r>
            <a:endParaRPr lang="ru-RU" sz="32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6786578" y="1285860"/>
            <a:ext cx="12234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ts val="1000"/>
              </a:spcAft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12.06.2014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4286248" y="1785926"/>
            <a:ext cx="12448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Dear Jane,</a:t>
            </a:r>
            <a:endParaRPr lang="ru-RU" dirty="0"/>
          </a:p>
        </p:txBody>
      </p:sp>
      <p:sp>
        <p:nvSpPr>
          <p:cNvPr id="32" name="Rectangle 7"/>
          <p:cNvSpPr>
            <a:spLocks noChangeArrowheads="1"/>
          </p:cNvSpPr>
          <p:nvPr/>
        </p:nvSpPr>
        <p:spPr bwMode="auto">
          <a:xfrm>
            <a:off x="357158" y="2000240"/>
            <a:ext cx="3000396" cy="4143404"/>
          </a:xfrm>
          <a:prstGeom prst="rect">
            <a:avLst/>
          </a:prstGeom>
          <a:solidFill>
            <a:srgbClr val="FFFFFF"/>
          </a:solidFill>
          <a:ln w="19050">
            <a:solidFill>
              <a:srgbClr val="00808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FontTx/>
              <a:buChar char="-"/>
            </a:pPr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w</a:t>
            </a:r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rite something that sums up your previous details.</a:t>
            </a:r>
          </a:p>
          <a:p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Sorry, I must finish now   because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…</a:t>
            </a:r>
          </a:p>
          <a:p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I’ll write again soon.</a:t>
            </a:r>
            <a:endParaRPr lang="ru-RU" sz="24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Hope to hear from you soon.</a:t>
            </a:r>
          </a:p>
          <a:p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Drop me a line.</a:t>
            </a:r>
          </a:p>
          <a:p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Write to me as soon as possible.</a:t>
            </a:r>
            <a:endParaRPr lang="en-GB" sz="2400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Aft>
                <a:spcPts val="0"/>
              </a:spcAft>
              <a:buFontTx/>
              <a:buChar char="-"/>
            </a:pPr>
            <a:endParaRPr lang="ru-RU" sz="2400" i="1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4214810" y="2285992"/>
            <a:ext cx="442915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</a:pP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Thanks a lot for your letter. Sorry I couldn’t write earlier, but I was very busy at school. How are you getting on?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4214810" y="5286388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Well, that’s all for now. Loads of homework! </a:t>
            </a:r>
          </a:p>
          <a:p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Hope to hear from you soon. </a:t>
            </a:r>
            <a:endParaRPr lang="ru-RU" sz="1600" dirty="0"/>
          </a:p>
        </p:txBody>
      </p:sp>
      <p:cxnSp>
        <p:nvCxnSpPr>
          <p:cNvPr id="28" name="Прямая со стрелкой 27"/>
          <p:cNvCxnSpPr/>
          <p:nvPr/>
        </p:nvCxnSpPr>
        <p:spPr>
          <a:xfrm rot="16200000" flipH="1">
            <a:off x="1785918" y="2714620"/>
            <a:ext cx="3714776" cy="1428760"/>
          </a:xfrm>
          <a:prstGeom prst="straightConnector1">
            <a:avLst/>
          </a:prstGeom>
          <a:ln>
            <a:solidFill>
              <a:schemeClr val="tx2">
                <a:lumMod val="50000"/>
              </a:schemeClr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20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2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20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000"/>
                            </p:stCondLst>
                            <p:childTnLst>
                              <p:par>
                                <p:cTn id="40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2000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с двумя скругленными противолежащими углами 2"/>
          <p:cNvSpPr/>
          <p:nvPr/>
        </p:nvSpPr>
        <p:spPr>
          <a:xfrm>
            <a:off x="285750" y="214313"/>
            <a:ext cx="8572500" cy="6215062"/>
          </a:xfrm>
          <a:prstGeom prst="round2Diag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3786182" y="285728"/>
            <a:ext cx="4929222" cy="6357958"/>
            <a:chOff x="5040" y="2315"/>
            <a:chExt cx="6480" cy="8280"/>
          </a:xfrm>
        </p:grpSpPr>
        <p:sp>
          <p:nvSpPr>
            <p:cNvPr id="15" name="Rectangle 3"/>
            <p:cNvSpPr>
              <a:spLocks noChangeArrowheads="1"/>
            </p:cNvSpPr>
            <p:nvPr/>
          </p:nvSpPr>
          <p:spPr bwMode="auto">
            <a:xfrm>
              <a:off x="5040" y="2315"/>
              <a:ext cx="6480" cy="828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Rectangle 5"/>
            <p:cNvSpPr>
              <a:spLocks noChangeArrowheads="1"/>
            </p:cNvSpPr>
            <p:nvPr/>
          </p:nvSpPr>
          <p:spPr bwMode="auto">
            <a:xfrm>
              <a:off x="8609" y="2594"/>
              <a:ext cx="2606" cy="90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1.</a:t>
              </a:r>
              <a:endPara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7" name="Rectangle 6"/>
            <p:cNvSpPr>
              <a:spLocks noChangeArrowheads="1"/>
            </p:cNvSpPr>
            <p:nvPr/>
          </p:nvSpPr>
          <p:spPr bwMode="auto">
            <a:xfrm>
              <a:off x="8609" y="3617"/>
              <a:ext cx="2629" cy="465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2.</a:t>
              </a:r>
              <a:endPara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8" name="Rectangle 7"/>
            <p:cNvSpPr>
              <a:spLocks noChangeArrowheads="1"/>
            </p:cNvSpPr>
            <p:nvPr/>
          </p:nvSpPr>
          <p:spPr bwMode="auto">
            <a:xfrm>
              <a:off x="5416" y="4269"/>
              <a:ext cx="2700" cy="459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3.</a:t>
              </a:r>
              <a:endPara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9" name="Rectangle 8"/>
            <p:cNvSpPr>
              <a:spLocks noChangeArrowheads="1"/>
            </p:cNvSpPr>
            <p:nvPr/>
          </p:nvSpPr>
          <p:spPr bwMode="auto">
            <a:xfrm>
              <a:off x="5400" y="4920"/>
              <a:ext cx="5932" cy="1023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4.</a:t>
              </a:r>
              <a:r>
                <a:rPr kumimoji="0" lang="en-US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 </a:t>
              </a:r>
              <a:endPara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0" name="Rectangle 9"/>
            <p:cNvSpPr>
              <a:spLocks noChangeArrowheads="1"/>
            </p:cNvSpPr>
            <p:nvPr/>
          </p:nvSpPr>
          <p:spPr bwMode="auto">
            <a:xfrm>
              <a:off x="5416" y="6129"/>
              <a:ext cx="5823" cy="2512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5.</a:t>
              </a:r>
              <a:endPara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1" name="Rectangle 10"/>
            <p:cNvSpPr>
              <a:spLocks noChangeArrowheads="1"/>
            </p:cNvSpPr>
            <p:nvPr/>
          </p:nvSpPr>
          <p:spPr bwMode="auto">
            <a:xfrm>
              <a:off x="5416" y="8827"/>
              <a:ext cx="5760" cy="744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6.</a:t>
              </a:r>
              <a:endPara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2" name="Rectangle 11"/>
            <p:cNvSpPr>
              <a:spLocks noChangeArrowheads="1"/>
            </p:cNvSpPr>
            <p:nvPr/>
          </p:nvSpPr>
          <p:spPr bwMode="auto">
            <a:xfrm>
              <a:off x="5416" y="9665"/>
              <a:ext cx="2880" cy="36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7.</a:t>
              </a:r>
              <a:endPara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3" name="Rectangle 12"/>
            <p:cNvSpPr>
              <a:spLocks noChangeArrowheads="1"/>
            </p:cNvSpPr>
            <p:nvPr/>
          </p:nvSpPr>
          <p:spPr bwMode="auto">
            <a:xfrm>
              <a:off x="5416" y="10130"/>
              <a:ext cx="2880" cy="36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8.</a:t>
              </a:r>
              <a:endPara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4" name="Прямоугольник 23"/>
          <p:cNvSpPr/>
          <p:nvPr/>
        </p:nvSpPr>
        <p:spPr>
          <a:xfrm>
            <a:off x="6786578" y="500042"/>
            <a:ext cx="8572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Dubna</a:t>
            </a:r>
          </a:p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Russia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71472" y="1142984"/>
            <a:ext cx="18710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7. Ending</a:t>
            </a:r>
            <a:endParaRPr lang="ru-RU" sz="32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6786578" y="1285860"/>
            <a:ext cx="12234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ts val="1000"/>
              </a:spcAft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12.06.2014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4286248" y="1785926"/>
            <a:ext cx="12448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Dear Jane,</a:t>
            </a:r>
            <a:endParaRPr lang="ru-RU" dirty="0"/>
          </a:p>
        </p:txBody>
      </p:sp>
      <p:sp>
        <p:nvSpPr>
          <p:cNvPr id="32" name="Rectangle 7"/>
          <p:cNvSpPr>
            <a:spLocks noChangeArrowheads="1"/>
          </p:cNvSpPr>
          <p:nvPr/>
        </p:nvSpPr>
        <p:spPr bwMode="auto">
          <a:xfrm>
            <a:off x="357158" y="2000240"/>
            <a:ext cx="2357454" cy="1285884"/>
          </a:xfrm>
          <a:prstGeom prst="rect">
            <a:avLst/>
          </a:prstGeom>
          <a:solidFill>
            <a:srgbClr val="FFFFFF"/>
          </a:solidFill>
          <a:ln w="19050">
            <a:solidFill>
              <a:srgbClr val="00808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just">
              <a:buFontTx/>
              <a:buChar char="-"/>
            </a:pPr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Best wishes, </a:t>
            </a:r>
          </a:p>
          <a:p>
            <a:pPr lvl="0" algn="just">
              <a:buFontTx/>
              <a:buChar char="-"/>
            </a:pP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 All the best,</a:t>
            </a:r>
            <a:endParaRPr lang="ru-RU" sz="2400" i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- Yours,</a:t>
            </a:r>
            <a:endParaRPr lang="ru-RU" sz="2400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Aft>
                <a:spcPts val="0"/>
              </a:spcAft>
              <a:buFontTx/>
              <a:buChar char="-"/>
            </a:pPr>
            <a:endParaRPr lang="ru-RU" sz="2400" i="1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4214810" y="2285992"/>
            <a:ext cx="442915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</a:pP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Thanks a lot for your letter. Sorry I couldn’t write earlier, but I was very busy at school. How are you getting on?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4214810" y="5286388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Well, that’s all for now. Loads of homework! </a:t>
            </a:r>
          </a:p>
          <a:p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Hope to hear from you soon. </a:t>
            </a:r>
            <a:endParaRPr lang="ru-RU" sz="1600" dirty="0"/>
          </a:p>
        </p:txBody>
      </p:sp>
      <p:cxnSp>
        <p:nvCxnSpPr>
          <p:cNvPr id="28" name="Прямая со стрелкой 27"/>
          <p:cNvCxnSpPr/>
          <p:nvPr/>
        </p:nvCxnSpPr>
        <p:spPr>
          <a:xfrm rot="16200000" flipH="1">
            <a:off x="1035819" y="2893215"/>
            <a:ext cx="4214842" cy="1857388"/>
          </a:xfrm>
          <a:prstGeom prst="straightConnector1">
            <a:avLst/>
          </a:prstGeom>
          <a:ln>
            <a:solidFill>
              <a:schemeClr val="tx2">
                <a:lumMod val="50000"/>
              </a:schemeClr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5" name="Прямоугольник 34"/>
          <p:cNvSpPr/>
          <p:nvPr/>
        </p:nvSpPr>
        <p:spPr>
          <a:xfrm>
            <a:off x="4286248" y="5857892"/>
            <a:ext cx="13644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ts val="1000"/>
              </a:spcAft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Best wishes,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Rectangle 7"/>
          <p:cNvSpPr>
            <a:spLocks noChangeArrowheads="1"/>
          </p:cNvSpPr>
          <p:nvPr/>
        </p:nvSpPr>
        <p:spPr bwMode="auto">
          <a:xfrm>
            <a:off x="428596" y="5143512"/>
            <a:ext cx="2714644" cy="1143008"/>
          </a:xfrm>
          <a:prstGeom prst="rect">
            <a:avLst/>
          </a:prstGeom>
          <a:solidFill>
            <a:srgbClr val="FFFFFF"/>
          </a:solidFill>
          <a:ln w="19050">
            <a:solidFill>
              <a:srgbClr val="00808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Don’t forget to write down comma after the phrase!</a:t>
            </a:r>
            <a:endParaRPr lang="ru-RU" sz="2000" i="1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37" name="Прямая со стрелкой 36"/>
          <p:cNvCxnSpPr/>
          <p:nvPr/>
        </p:nvCxnSpPr>
        <p:spPr>
          <a:xfrm flipV="1">
            <a:off x="3643306" y="6215082"/>
            <a:ext cx="1857388" cy="357190"/>
          </a:xfrm>
          <a:prstGeom prst="straightConnector1">
            <a:avLst/>
          </a:prstGeom>
          <a:ln>
            <a:solidFill>
              <a:schemeClr val="tx2">
                <a:lumMod val="50000"/>
              </a:schemeClr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5" name="Соединительная линия уступом 44"/>
          <p:cNvCxnSpPr/>
          <p:nvPr/>
        </p:nvCxnSpPr>
        <p:spPr>
          <a:xfrm rot="10800000">
            <a:off x="3143240" y="6143644"/>
            <a:ext cx="571504" cy="428628"/>
          </a:xfrm>
          <a:prstGeom prst="bentConnector3">
            <a:avLst>
              <a:gd name="adj1" fmla="val 50000"/>
            </a:avLst>
          </a:prstGeom>
          <a:ln>
            <a:headEnd type="arrow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20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20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2000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2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20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000"/>
                            </p:stCondLst>
                            <p:childTnLst>
                              <p:par>
                                <p:cTn id="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500"/>
                            </p:stCondLst>
                            <p:childTnLst>
                              <p:par>
                                <p:cTn id="5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с двумя скругленными противолежащими углами 2"/>
          <p:cNvSpPr/>
          <p:nvPr/>
        </p:nvSpPr>
        <p:spPr>
          <a:xfrm>
            <a:off x="285750" y="214313"/>
            <a:ext cx="8572500" cy="6215062"/>
          </a:xfrm>
          <a:prstGeom prst="round2Diag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3786182" y="285728"/>
            <a:ext cx="4929222" cy="6357958"/>
            <a:chOff x="5040" y="2315"/>
            <a:chExt cx="6480" cy="8280"/>
          </a:xfrm>
        </p:grpSpPr>
        <p:sp>
          <p:nvSpPr>
            <p:cNvPr id="15" name="Rectangle 3"/>
            <p:cNvSpPr>
              <a:spLocks noChangeArrowheads="1"/>
            </p:cNvSpPr>
            <p:nvPr/>
          </p:nvSpPr>
          <p:spPr bwMode="auto">
            <a:xfrm>
              <a:off x="5040" y="2315"/>
              <a:ext cx="6480" cy="828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Rectangle 5"/>
            <p:cNvSpPr>
              <a:spLocks noChangeArrowheads="1"/>
            </p:cNvSpPr>
            <p:nvPr/>
          </p:nvSpPr>
          <p:spPr bwMode="auto">
            <a:xfrm>
              <a:off x="8609" y="2594"/>
              <a:ext cx="2606" cy="90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1.</a:t>
              </a:r>
              <a:endPara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7" name="Rectangle 6"/>
            <p:cNvSpPr>
              <a:spLocks noChangeArrowheads="1"/>
            </p:cNvSpPr>
            <p:nvPr/>
          </p:nvSpPr>
          <p:spPr bwMode="auto">
            <a:xfrm>
              <a:off x="8609" y="3617"/>
              <a:ext cx="2629" cy="465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2.</a:t>
              </a:r>
              <a:endPara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8" name="Rectangle 7"/>
            <p:cNvSpPr>
              <a:spLocks noChangeArrowheads="1"/>
            </p:cNvSpPr>
            <p:nvPr/>
          </p:nvSpPr>
          <p:spPr bwMode="auto">
            <a:xfrm>
              <a:off x="5416" y="4269"/>
              <a:ext cx="2700" cy="459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3.</a:t>
              </a:r>
              <a:endPara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9" name="Rectangle 8"/>
            <p:cNvSpPr>
              <a:spLocks noChangeArrowheads="1"/>
            </p:cNvSpPr>
            <p:nvPr/>
          </p:nvSpPr>
          <p:spPr bwMode="auto">
            <a:xfrm>
              <a:off x="5400" y="4920"/>
              <a:ext cx="5932" cy="1023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4.</a:t>
              </a:r>
              <a:r>
                <a:rPr kumimoji="0" lang="en-US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 </a:t>
              </a:r>
              <a:endPara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0" name="Rectangle 9"/>
            <p:cNvSpPr>
              <a:spLocks noChangeArrowheads="1"/>
            </p:cNvSpPr>
            <p:nvPr/>
          </p:nvSpPr>
          <p:spPr bwMode="auto">
            <a:xfrm>
              <a:off x="5416" y="6129"/>
              <a:ext cx="5823" cy="2512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5.</a:t>
              </a:r>
              <a:endPara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1" name="Rectangle 10"/>
            <p:cNvSpPr>
              <a:spLocks noChangeArrowheads="1"/>
            </p:cNvSpPr>
            <p:nvPr/>
          </p:nvSpPr>
          <p:spPr bwMode="auto">
            <a:xfrm>
              <a:off x="5416" y="8827"/>
              <a:ext cx="5760" cy="744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6.</a:t>
              </a:r>
              <a:endPara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2" name="Rectangle 11"/>
            <p:cNvSpPr>
              <a:spLocks noChangeArrowheads="1"/>
            </p:cNvSpPr>
            <p:nvPr/>
          </p:nvSpPr>
          <p:spPr bwMode="auto">
            <a:xfrm>
              <a:off x="5416" y="9665"/>
              <a:ext cx="2880" cy="36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7.</a:t>
              </a:r>
              <a:endPara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3" name="Rectangle 12"/>
            <p:cNvSpPr>
              <a:spLocks noChangeArrowheads="1"/>
            </p:cNvSpPr>
            <p:nvPr/>
          </p:nvSpPr>
          <p:spPr bwMode="auto">
            <a:xfrm>
              <a:off x="5416" y="10130"/>
              <a:ext cx="2880" cy="36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8.</a:t>
              </a:r>
              <a:endPara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4" name="Прямоугольник 23"/>
          <p:cNvSpPr/>
          <p:nvPr/>
        </p:nvSpPr>
        <p:spPr>
          <a:xfrm>
            <a:off x="6786578" y="500042"/>
            <a:ext cx="8572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Dubna</a:t>
            </a:r>
          </a:p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Russia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00034" y="1571612"/>
            <a:ext cx="22963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8. Signature</a:t>
            </a:r>
            <a:endParaRPr lang="ru-RU" sz="32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6786578" y="1285860"/>
            <a:ext cx="12234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ts val="1000"/>
              </a:spcAft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12.06.2014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4286248" y="1785926"/>
            <a:ext cx="12448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Dear Jane,</a:t>
            </a:r>
            <a:endParaRPr lang="ru-RU" dirty="0"/>
          </a:p>
        </p:txBody>
      </p:sp>
      <p:sp>
        <p:nvSpPr>
          <p:cNvPr id="32" name="Rectangle 7"/>
          <p:cNvSpPr>
            <a:spLocks noChangeArrowheads="1"/>
          </p:cNvSpPr>
          <p:nvPr/>
        </p:nvSpPr>
        <p:spPr bwMode="auto">
          <a:xfrm>
            <a:off x="357158" y="3286124"/>
            <a:ext cx="2928958" cy="1643074"/>
          </a:xfrm>
          <a:prstGeom prst="rect">
            <a:avLst/>
          </a:prstGeom>
          <a:solidFill>
            <a:srgbClr val="FFFFFF"/>
          </a:solidFill>
          <a:ln w="19050">
            <a:solidFill>
              <a:srgbClr val="00808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Write down ONLY  your name!!! </a:t>
            </a:r>
          </a:p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Don’t write down full stop!</a:t>
            </a:r>
            <a:endParaRPr lang="ru-RU" sz="2400" i="1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4214810" y="2285992"/>
            <a:ext cx="442915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</a:pP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Thanks a lot for your letter. Sorry I couldn’t write earlier, but I was very busy at school. How are you getting on?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4214810" y="5286388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Well, that’s all for now. Loads of homework! </a:t>
            </a:r>
          </a:p>
          <a:p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Hope to hear from you soon. </a:t>
            </a:r>
            <a:endParaRPr lang="ru-RU" sz="1600" dirty="0"/>
          </a:p>
        </p:txBody>
      </p:sp>
      <p:cxnSp>
        <p:nvCxnSpPr>
          <p:cNvPr id="28" name="Прямая со стрелкой 27"/>
          <p:cNvCxnSpPr>
            <a:endCxn id="23" idx="1"/>
          </p:cNvCxnSpPr>
          <p:nvPr/>
        </p:nvCxnSpPr>
        <p:spPr>
          <a:xfrm rot="16200000" flipH="1">
            <a:off x="1073947" y="3426592"/>
            <a:ext cx="4353164" cy="1643339"/>
          </a:xfrm>
          <a:prstGeom prst="straightConnector1">
            <a:avLst/>
          </a:prstGeom>
          <a:ln>
            <a:solidFill>
              <a:schemeClr val="tx2">
                <a:lumMod val="50000"/>
              </a:schemeClr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5" name="Прямоугольник 34"/>
          <p:cNvSpPr/>
          <p:nvPr/>
        </p:nvSpPr>
        <p:spPr>
          <a:xfrm>
            <a:off x="4286248" y="5857892"/>
            <a:ext cx="13644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ts val="1000"/>
              </a:spcAft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Best wishes,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4286248" y="6215082"/>
            <a:ext cx="6591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Kate</a:t>
            </a:r>
            <a:endParaRPr lang="ru-RU" dirty="0"/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20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20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2000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20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2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2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с двумя скругленными противолежащими углами 2"/>
          <p:cNvSpPr/>
          <p:nvPr/>
        </p:nvSpPr>
        <p:spPr>
          <a:xfrm>
            <a:off x="285750" y="214313"/>
            <a:ext cx="8572500" cy="6215062"/>
          </a:xfrm>
          <a:prstGeom prst="round2Diag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4" name="Рисунок 3" descr="0_1e989_58fd92de_X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1538" y="928670"/>
            <a:ext cx="7152456" cy="4744461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с двумя скругленными противолежащими углами 2"/>
          <p:cNvSpPr/>
          <p:nvPr/>
        </p:nvSpPr>
        <p:spPr>
          <a:xfrm>
            <a:off x="285750" y="214313"/>
            <a:ext cx="8572500" cy="6215062"/>
          </a:xfrm>
          <a:prstGeom prst="round2Diag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5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ПИСЬМО ЛИЧНОГО ХАРАКТЕРА</a:t>
            </a:r>
            <a:endParaRPr lang="ru-RU" sz="3600" b="1" i="1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1554640"/>
            <a:ext cx="7786742" cy="3606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требуемый объем для личного письма С1 </a:t>
            </a: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100–120 слов. 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если в личном письме менее </a:t>
            </a:r>
            <a:r>
              <a:rPr lang="ru-RU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90 слов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то задание проверке не подлежит и оценивается в</a:t>
            </a: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0 баллов.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 превышении объема, т.е. если в выполненном задании С1 более</a:t>
            </a: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132 слов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проверке подлежит только та часть работы, которая соответствует требуемому объему. 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максимальный балл – </a:t>
            </a:r>
            <a:r>
              <a:rPr lang="ru-RU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10.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время выполнения – </a:t>
            </a:r>
            <a:r>
              <a:rPr lang="ru-RU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30 минут.</a:t>
            </a:r>
            <a:endParaRPr lang="ru-RU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с двумя скругленными противолежащими углами 2"/>
          <p:cNvSpPr/>
          <p:nvPr/>
        </p:nvSpPr>
        <p:spPr>
          <a:xfrm>
            <a:off x="285750" y="214313"/>
            <a:ext cx="8572500" cy="6215062"/>
          </a:xfrm>
          <a:prstGeom prst="round2Diag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428605"/>
            <a:ext cx="8501122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При определении соответствия объема представленной работы требованиям считаются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все слова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, начиная с первого слова по последнее, включая вспомогательные глаголы, предлоги, артикли, частицы. </a:t>
            </a:r>
          </a:p>
          <a:p>
            <a:pPr algn="just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В личном письме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адрес, дата, подпись также подлежат подсчету.</a:t>
            </a:r>
          </a:p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При этом:</a:t>
            </a:r>
          </a:p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– стяженные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(краткие) формы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(например, I’ve, it’s, doesn’t, wasn’t) считаются как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одно слово;</a:t>
            </a: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числительные, выраженные цифрами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(например, 5, 29, 2011, 123204), считаются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как одно слово;</a:t>
            </a: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– числительные, выраженные словами (например, twenty-one), счита-</a:t>
            </a:r>
          </a:p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ются как одно слово;</a:t>
            </a:r>
          </a:p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сложные слова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(например, pop-singer, English-speaking, ill-mannered)</a:t>
            </a:r>
          </a:p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считаются как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одно слово;</a:t>
            </a:r>
          </a:p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сокращения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(например, UK, e-mail, sms, TV) считаются как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одно слово. </a:t>
            </a:r>
          </a:p>
          <a:p>
            <a:endParaRPr lang="ru-RU" sz="2200" dirty="0"/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с двумя скругленными противолежащими углами 2"/>
          <p:cNvSpPr/>
          <p:nvPr/>
        </p:nvSpPr>
        <p:spPr>
          <a:xfrm>
            <a:off x="285750" y="214313"/>
            <a:ext cx="8572500" cy="6215062"/>
          </a:xfrm>
          <a:prstGeom prst="round2Diag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51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785794"/>
          </a:xfrm>
        </p:spPr>
        <p:txBody>
          <a:bodyPr/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Личное письмо должно содержать: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i="1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571480"/>
            <a:ext cx="8572560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5600" indent="-355600">
              <a:buFont typeface="Wingdings" pitchFamily="2" charset="2"/>
              <a:buChar char="ü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адрес автора (в правом вернем углу письма); учитывая небольшой объем письма, лучше использовать краткий адрес (город, страна);</a:t>
            </a:r>
          </a:p>
          <a:p>
            <a:pPr marL="355600" indent="-355600">
              <a:buFont typeface="Wingdings" pitchFamily="2" charset="2"/>
              <a:buChar char="ü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дату (под адресом): date/month/year;  month/date/year;</a:t>
            </a:r>
          </a:p>
          <a:p>
            <a:pPr marL="355600" indent="-355600">
              <a:buFont typeface="Wingdings" pitchFamily="2" charset="2"/>
              <a:buChar char="ü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обращение (слева, на отдельной строке), например,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Dear Jim/Alice+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ЗАПЯТАЯ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355600" indent="-355600">
              <a:buFont typeface="Wingdings" pitchFamily="2" charset="2"/>
              <a:buChar char="ü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ссылку на предыдущие контакты: благодарность за полученное письмо;</a:t>
            </a:r>
          </a:p>
          <a:p>
            <a:pPr marL="355600" indent="-355600">
              <a:buFont typeface="Wingdings" pitchFamily="2" charset="2"/>
              <a:buChar char="ü"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начало письма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например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, «Thank you for your recent letter»; «I was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very glad to get your letter», «Thanks for writing to me»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 т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.;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355600" indent="-355600">
              <a:buFont typeface="Wingdings" pitchFamily="2" charset="2"/>
              <a:buChar char="ü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ответы на три вопроса друга по переписке (основная часть письма);</a:t>
            </a:r>
          </a:p>
          <a:p>
            <a:pPr marL="355600" indent="-355600">
              <a:buFont typeface="Wingdings" pitchFamily="2" charset="2"/>
              <a:buChar char="ü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Для того чтобы письмо было логичным, можно использовать фразы: «You asked me about … Well, I can say that …» или «As you are interested in … I’d like to tell you that …» и т. п.;</a:t>
            </a:r>
          </a:p>
          <a:p>
            <a:pPr marL="355600" indent="-355600">
              <a:buFont typeface="Wingdings" pitchFamily="2" charset="2"/>
              <a:buChar char="ü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упоминание о дальнейших контактах, например, «Write back soon»;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«Hope to hear from you soon»; «Look forward to hearing from you»;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«Please, write to me soon»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355600" indent="-355600">
              <a:buFont typeface="Wingdings" pitchFamily="2" charset="2"/>
              <a:buChar char="ü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завершающую фразу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например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, «Best wishes»; «All the best»; «With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love»; «Yours» (на отдельной строке, после этой фразы ставится ЗАПЯТАЯ);</a:t>
            </a:r>
          </a:p>
          <a:p>
            <a:pPr marL="355600" indent="-355600">
              <a:buFont typeface="Wingdings" pitchFamily="2" charset="2"/>
              <a:buChar char="ü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подпись автора (только имя, на отдельной строке, ТОЧКА НЕ СТАВИТСЯ);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CB22C8A2-DF97-40E6-8E7C-CC25781E1B37}" type="slidenum">
              <a:rPr lang="ru-RU" smtClean="0"/>
              <a:pPr/>
              <a:t>5</a:t>
            </a:fld>
            <a:endParaRPr lang="ru-RU" dirty="0" smtClean="0"/>
          </a:p>
        </p:txBody>
      </p:sp>
      <p:sp>
        <p:nvSpPr>
          <p:cNvPr id="43012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-5857948" y="2571744"/>
            <a:ext cx="8029576" cy="4114800"/>
          </a:xfrm>
        </p:spPr>
        <p:txBody>
          <a:bodyPr/>
          <a:lstStyle/>
          <a:p>
            <a:pPr algn="r"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sz="1800" b="1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sz="1800" b="1" u="sng" smtClean="0">
              <a:latin typeface="Arial" charset="0"/>
              <a:cs typeface="Arial" charset="0"/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sz="1800" b="1" smtClean="0">
              <a:latin typeface="Arial" charset="0"/>
              <a:cs typeface="Arial" charset="0"/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1800" b="1" i="1" smtClean="0">
                <a:latin typeface="Arial" charset="0"/>
                <a:cs typeface="Arial" charset="0"/>
              </a:rPr>
              <a:t> </a:t>
            </a:r>
            <a:endParaRPr lang="ru-RU" sz="1800" b="1" i="1" smtClean="0">
              <a:latin typeface="Arial" charset="0"/>
            </a:endParaRPr>
          </a:p>
        </p:txBody>
      </p:sp>
      <p:sp>
        <p:nvSpPr>
          <p:cNvPr id="43013" name="Rectangle 6"/>
          <p:cNvSpPr>
            <a:spLocks noChangeArrowheads="1"/>
          </p:cNvSpPr>
          <p:nvPr/>
        </p:nvSpPr>
        <p:spPr bwMode="auto">
          <a:xfrm>
            <a:off x="6929454" y="214290"/>
            <a:ext cx="1857388" cy="4318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АДРЕС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(свой)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014" name="Rectangle 7"/>
          <p:cNvSpPr>
            <a:spLocks noChangeArrowheads="1"/>
          </p:cNvSpPr>
          <p:nvPr/>
        </p:nvSpPr>
        <p:spPr bwMode="auto">
          <a:xfrm>
            <a:off x="6929454" y="714356"/>
            <a:ext cx="1871662" cy="4318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ДАТА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015" name="Rectangle 8"/>
          <p:cNvSpPr>
            <a:spLocks noChangeArrowheads="1"/>
          </p:cNvSpPr>
          <p:nvPr/>
        </p:nvSpPr>
        <p:spPr bwMode="auto">
          <a:xfrm>
            <a:off x="500034" y="1052513"/>
            <a:ext cx="3713191" cy="57626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ОБРАЩЕНИЕ,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016" name="Rectangle 9"/>
          <p:cNvSpPr>
            <a:spLocks noChangeArrowheads="1"/>
          </p:cNvSpPr>
          <p:nvPr/>
        </p:nvSpPr>
        <p:spPr bwMode="auto">
          <a:xfrm>
            <a:off x="500034" y="1714488"/>
            <a:ext cx="8286808" cy="100013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ВСТУПЛЕНИЕ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800" b="1" i="1" dirty="0" smtClean="0">
                <a:latin typeface="Times New Roman" pitchFamily="18" charset="0"/>
                <a:cs typeface="Times New Roman" pitchFamily="18" charset="0"/>
              </a:rPr>
              <a:t>Благодарность за полученное письмо; извинение, что не писал раньше;</a:t>
            </a:r>
          </a:p>
          <a:p>
            <a:r>
              <a:rPr lang="ru-RU" sz="1800" b="1" i="1" dirty="0" smtClean="0">
                <a:latin typeface="Times New Roman" pitchFamily="18" charset="0"/>
                <a:cs typeface="Times New Roman" pitchFamily="18" charset="0"/>
              </a:rPr>
              <a:t>ссылка </a:t>
            </a:r>
            <a:r>
              <a:rPr lang="ru-RU" sz="1800" b="1" i="1" dirty="0">
                <a:latin typeface="Times New Roman" pitchFamily="18" charset="0"/>
                <a:cs typeface="Times New Roman" pitchFamily="18" charset="0"/>
              </a:rPr>
              <a:t>на предыдущие контакты</a:t>
            </a:r>
          </a:p>
          <a:p>
            <a:endParaRPr lang="ru-RU" sz="1800" dirty="0"/>
          </a:p>
        </p:txBody>
      </p:sp>
      <p:sp>
        <p:nvSpPr>
          <p:cNvPr id="43017" name="Rectangle 10"/>
          <p:cNvSpPr>
            <a:spLocks noChangeArrowheads="1"/>
          </p:cNvSpPr>
          <p:nvPr/>
        </p:nvSpPr>
        <p:spPr bwMode="auto">
          <a:xfrm>
            <a:off x="500034" y="2928934"/>
            <a:ext cx="8286808" cy="143510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ОСНОВНАЯ ЧАСТЬ (1 абзац)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800" b="1" i="1" dirty="0" smtClean="0">
                <a:latin typeface="Times New Roman" pitchFamily="18" charset="0"/>
                <a:cs typeface="Times New Roman" pitchFamily="18" charset="0"/>
              </a:rPr>
              <a:t>Подробные ответы </a:t>
            </a:r>
            <a:r>
              <a:rPr lang="ru-RU" sz="1800" b="1" i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800" b="1" i="1" dirty="0" smtClean="0">
                <a:latin typeface="Times New Roman" pitchFamily="18" charset="0"/>
                <a:cs typeface="Times New Roman" pitchFamily="18" charset="0"/>
              </a:rPr>
              <a:t>3 вопроса </a:t>
            </a:r>
            <a:r>
              <a:rPr lang="ru-RU" sz="1800" b="1" i="1" dirty="0">
                <a:latin typeface="Times New Roman" pitchFamily="18" charset="0"/>
                <a:cs typeface="Times New Roman" pitchFamily="18" charset="0"/>
              </a:rPr>
              <a:t>письма-стимула</a:t>
            </a:r>
          </a:p>
          <a:p>
            <a:r>
              <a:rPr lang="ru-RU" sz="1800" b="1" i="1" dirty="0">
                <a:latin typeface="Times New Roman" pitchFamily="18" charset="0"/>
                <a:cs typeface="Times New Roman" pitchFamily="18" charset="0"/>
              </a:rPr>
              <a:t>(в той последовательности, как вопросы заданы)</a:t>
            </a:r>
          </a:p>
        </p:txBody>
      </p:sp>
      <p:sp>
        <p:nvSpPr>
          <p:cNvPr id="43018" name="Rectangle 12"/>
          <p:cNvSpPr>
            <a:spLocks noChangeArrowheads="1"/>
          </p:cNvSpPr>
          <p:nvPr/>
        </p:nvSpPr>
        <p:spPr bwMode="auto">
          <a:xfrm>
            <a:off x="500034" y="5572140"/>
            <a:ext cx="3714776" cy="4318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ЗАВЕРШАЮЩАЯ ФРАЗА,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020" name="Rectangle 15"/>
          <p:cNvSpPr>
            <a:spLocks noChangeArrowheads="1"/>
          </p:cNvSpPr>
          <p:nvPr/>
        </p:nvSpPr>
        <p:spPr bwMode="auto">
          <a:xfrm>
            <a:off x="500034" y="4500570"/>
            <a:ext cx="8215370" cy="9366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/>
          <a:lstStyle/>
          <a:p>
            <a:pPr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ЗАКЛЮЧЕНИЕ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85000"/>
            </a:pPr>
            <a:r>
              <a:rPr lang="ru-RU" sz="1800" b="1" i="1" dirty="0">
                <a:latin typeface="Times New Roman" pitchFamily="18" charset="0"/>
                <a:cs typeface="Times New Roman" pitchFamily="18" charset="0"/>
              </a:rPr>
              <a:t>Причина по которой заканчиваем письмо, </a:t>
            </a:r>
            <a:r>
              <a:rPr lang="ru-RU" sz="1800" b="1" i="1" dirty="0" smtClean="0">
                <a:latin typeface="Times New Roman" pitchFamily="18" charset="0"/>
                <a:cs typeface="Times New Roman" pitchFamily="18" charset="0"/>
              </a:rPr>
              <a:t>приветы</a:t>
            </a:r>
            <a:r>
              <a:rPr lang="en-US" sz="1800" b="1" i="1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1800" b="1" i="1" dirty="0" smtClean="0">
                <a:latin typeface="Times New Roman" pitchFamily="18" charset="0"/>
                <a:cs typeface="Times New Roman" pitchFamily="18" charset="0"/>
              </a:rPr>
              <a:t>факультативно),</a:t>
            </a:r>
            <a:endParaRPr lang="ru-RU" sz="1800" b="1" i="1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None/>
            </a:pPr>
            <a:r>
              <a:rPr lang="ru-RU" sz="1800" b="1" i="1" dirty="0">
                <a:latin typeface="Times New Roman" pitchFamily="18" charset="0"/>
                <a:cs typeface="Times New Roman" pitchFamily="18" charset="0"/>
              </a:rPr>
              <a:t>дальнейшие контакты</a:t>
            </a:r>
          </a:p>
          <a:p>
            <a:pPr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None/>
            </a:pPr>
            <a:endParaRPr lang="ru-RU" sz="1800" b="1" u="sng" dirty="0"/>
          </a:p>
        </p:txBody>
      </p:sp>
      <p:sp>
        <p:nvSpPr>
          <p:cNvPr id="43021" name="Rectangle 17"/>
          <p:cNvSpPr>
            <a:spLocks noChangeArrowheads="1"/>
          </p:cNvSpPr>
          <p:nvPr/>
        </p:nvSpPr>
        <p:spPr bwMode="auto">
          <a:xfrm>
            <a:off x="500034" y="6143644"/>
            <a:ext cx="2786082" cy="4318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ПОДПИСЬ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(только имя)</a:t>
            </a:r>
            <a:endParaRPr lang="ru-RU" b="1" u="sng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с двумя скругленными противолежащими углами 2"/>
          <p:cNvSpPr/>
          <p:nvPr/>
        </p:nvSpPr>
        <p:spPr>
          <a:xfrm>
            <a:off x="285750" y="214313"/>
            <a:ext cx="8572500" cy="6215062"/>
          </a:xfrm>
          <a:prstGeom prst="round2Diag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14" name="Group 2"/>
          <p:cNvGrpSpPr>
            <a:grpSpLocks/>
          </p:cNvGrpSpPr>
          <p:nvPr/>
        </p:nvGrpSpPr>
        <p:grpSpPr bwMode="auto">
          <a:xfrm>
            <a:off x="3929058" y="214290"/>
            <a:ext cx="4929222" cy="6357958"/>
            <a:chOff x="5040" y="2315"/>
            <a:chExt cx="6480" cy="8280"/>
          </a:xfrm>
        </p:grpSpPr>
        <p:sp>
          <p:nvSpPr>
            <p:cNvPr id="15" name="Rectangle 3"/>
            <p:cNvSpPr>
              <a:spLocks noChangeArrowheads="1"/>
            </p:cNvSpPr>
            <p:nvPr/>
          </p:nvSpPr>
          <p:spPr bwMode="auto">
            <a:xfrm>
              <a:off x="5040" y="2315"/>
              <a:ext cx="6480" cy="828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Rectangle 5"/>
            <p:cNvSpPr>
              <a:spLocks noChangeArrowheads="1"/>
            </p:cNvSpPr>
            <p:nvPr/>
          </p:nvSpPr>
          <p:spPr bwMode="auto">
            <a:xfrm>
              <a:off x="8460" y="2754"/>
              <a:ext cx="2700" cy="90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1.</a:t>
              </a:r>
              <a:endPara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7" name="Rectangle 6"/>
            <p:cNvSpPr>
              <a:spLocks noChangeArrowheads="1"/>
            </p:cNvSpPr>
            <p:nvPr/>
          </p:nvSpPr>
          <p:spPr bwMode="auto">
            <a:xfrm>
              <a:off x="8515" y="3804"/>
              <a:ext cx="2700" cy="36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2.</a:t>
              </a:r>
              <a:endPara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8" name="Rectangle 7"/>
            <p:cNvSpPr>
              <a:spLocks noChangeArrowheads="1"/>
            </p:cNvSpPr>
            <p:nvPr/>
          </p:nvSpPr>
          <p:spPr bwMode="auto">
            <a:xfrm>
              <a:off x="5421" y="4554"/>
              <a:ext cx="2700" cy="36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3.</a:t>
              </a:r>
              <a:endPara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9" name="Rectangle 8"/>
            <p:cNvSpPr>
              <a:spLocks noChangeArrowheads="1"/>
            </p:cNvSpPr>
            <p:nvPr/>
          </p:nvSpPr>
          <p:spPr bwMode="auto">
            <a:xfrm>
              <a:off x="5400" y="5094"/>
              <a:ext cx="5760" cy="36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4.</a:t>
              </a:r>
              <a:r>
                <a:rPr kumimoji="0" lang="en-US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 </a:t>
              </a:r>
              <a:endPara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0" name="Rectangle 9"/>
            <p:cNvSpPr>
              <a:spLocks noChangeArrowheads="1"/>
            </p:cNvSpPr>
            <p:nvPr/>
          </p:nvSpPr>
          <p:spPr bwMode="auto">
            <a:xfrm>
              <a:off x="5400" y="5814"/>
              <a:ext cx="5760" cy="270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5.</a:t>
              </a:r>
              <a:endPara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1" name="Rectangle 10"/>
            <p:cNvSpPr>
              <a:spLocks noChangeArrowheads="1"/>
            </p:cNvSpPr>
            <p:nvPr/>
          </p:nvSpPr>
          <p:spPr bwMode="auto">
            <a:xfrm>
              <a:off x="5400" y="8694"/>
              <a:ext cx="5760" cy="36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6.</a:t>
              </a:r>
              <a:endPara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2" name="Rectangle 11"/>
            <p:cNvSpPr>
              <a:spLocks noChangeArrowheads="1"/>
            </p:cNvSpPr>
            <p:nvPr/>
          </p:nvSpPr>
          <p:spPr bwMode="auto">
            <a:xfrm>
              <a:off x="5416" y="9200"/>
              <a:ext cx="2880" cy="36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7.</a:t>
              </a:r>
              <a:endPara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3" name="Rectangle 12"/>
            <p:cNvSpPr>
              <a:spLocks noChangeArrowheads="1"/>
            </p:cNvSpPr>
            <p:nvPr/>
          </p:nvSpPr>
          <p:spPr bwMode="auto">
            <a:xfrm>
              <a:off x="5416" y="9758"/>
              <a:ext cx="2880" cy="36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8.</a:t>
              </a:r>
              <a:endPara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4" name="Прямоугольник 23"/>
          <p:cNvSpPr/>
          <p:nvPr/>
        </p:nvSpPr>
        <p:spPr>
          <a:xfrm>
            <a:off x="6786578" y="571480"/>
            <a:ext cx="8572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Dubna</a:t>
            </a:r>
          </a:p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Russia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357158" y="1071546"/>
            <a:ext cx="29493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32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Your Address</a:t>
            </a:r>
            <a:endParaRPr lang="ru-RU" sz="32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142976" y="1928802"/>
            <a:ext cx="1857388" cy="857256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Dubna</a:t>
            </a:r>
          </a:p>
          <a:p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Russia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8" name="Прямая со стрелкой 27"/>
          <p:cNvCxnSpPr>
            <a:stCxn id="25" idx="3"/>
          </p:cNvCxnSpPr>
          <p:nvPr/>
        </p:nvCxnSpPr>
        <p:spPr>
          <a:xfrm flipV="1">
            <a:off x="3306555" y="928670"/>
            <a:ext cx="3194271" cy="435264"/>
          </a:xfrm>
          <a:prstGeom prst="straightConnector1">
            <a:avLst/>
          </a:prstGeom>
          <a:ln>
            <a:solidFill>
              <a:schemeClr val="tx2">
                <a:lumMod val="50000"/>
              </a:schemeClr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2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500"/>
                            </p:stCondLst>
                            <p:childTnLst>
                              <p:par>
                                <p:cTn id="21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2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500"/>
                            </p:stCondLst>
                            <p:childTnLst>
                              <p:par>
                                <p:cTn id="2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с двумя скругленными противолежащими углами 2"/>
          <p:cNvSpPr/>
          <p:nvPr/>
        </p:nvSpPr>
        <p:spPr>
          <a:xfrm>
            <a:off x="285750" y="214313"/>
            <a:ext cx="8572500" cy="6215062"/>
          </a:xfrm>
          <a:prstGeom prst="round2Diag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3929058" y="214290"/>
            <a:ext cx="4929222" cy="6357958"/>
            <a:chOff x="5040" y="2315"/>
            <a:chExt cx="6480" cy="8280"/>
          </a:xfrm>
        </p:grpSpPr>
        <p:sp>
          <p:nvSpPr>
            <p:cNvPr id="15" name="Rectangle 3"/>
            <p:cNvSpPr>
              <a:spLocks noChangeArrowheads="1"/>
            </p:cNvSpPr>
            <p:nvPr/>
          </p:nvSpPr>
          <p:spPr bwMode="auto">
            <a:xfrm>
              <a:off x="5040" y="2315"/>
              <a:ext cx="6480" cy="828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Rectangle 5"/>
            <p:cNvSpPr>
              <a:spLocks noChangeArrowheads="1"/>
            </p:cNvSpPr>
            <p:nvPr/>
          </p:nvSpPr>
          <p:spPr bwMode="auto">
            <a:xfrm>
              <a:off x="8460" y="2754"/>
              <a:ext cx="2700" cy="90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1.</a:t>
              </a:r>
              <a:endPara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7" name="Rectangle 6"/>
            <p:cNvSpPr>
              <a:spLocks noChangeArrowheads="1"/>
            </p:cNvSpPr>
            <p:nvPr/>
          </p:nvSpPr>
          <p:spPr bwMode="auto">
            <a:xfrm>
              <a:off x="8515" y="3804"/>
              <a:ext cx="2629" cy="465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2.</a:t>
              </a:r>
              <a:endPara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8" name="Rectangle 7"/>
            <p:cNvSpPr>
              <a:spLocks noChangeArrowheads="1"/>
            </p:cNvSpPr>
            <p:nvPr/>
          </p:nvSpPr>
          <p:spPr bwMode="auto">
            <a:xfrm>
              <a:off x="5421" y="4554"/>
              <a:ext cx="2700" cy="36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3.</a:t>
              </a:r>
              <a:endPara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9" name="Rectangle 8"/>
            <p:cNvSpPr>
              <a:spLocks noChangeArrowheads="1"/>
            </p:cNvSpPr>
            <p:nvPr/>
          </p:nvSpPr>
          <p:spPr bwMode="auto">
            <a:xfrm>
              <a:off x="5400" y="5094"/>
              <a:ext cx="5760" cy="36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4.</a:t>
              </a:r>
              <a:r>
                <a:rPr kumimoji="0" lang="en-US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 </a:t>
              </a:r>
              <a:endPara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0" name="Rectangle 9"/>
            <p:cNvSpPr>
              <a:spLocks noChangeArrowheads="1"/>
            </p:cNvSpPr>
            <p:nvPr/>
          </p:nvSpPr>
          <p:spPr bwMode="auto">
            <a:xfrm>
              <a:off x="5400" y="5814"/>
              <a:ext cx="5760" cy="270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5.</a:t>
              </a:r>
              <a:endPara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1" name="Rectangle 10"/>
            <p:cNvSpPr>
              <a:spLocks noChangeArrowheads="1"/>
            </p:cNvSpPr>
            <p:nvPr/>
          </p:nvSpPr>
          <p:spPr bwMode="auto">
            <a:xfrm>
              <a:off x="5400" y="8694"/>
              <a:ext cx="5760" cy="36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6.</a:t>
              </a:r>
              <a:endPara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2" name="Rectangle 11"/>
            <p:cNvSpPr>
              <a:spLocks noChangeArrowheads="1"/>
            </p:cNvSpPr>
            <p:nvPr/>
          </p:nvSpPr>
          <p:spPr bwMode="auto">
            <a:xfrm>
              <a:off x="5416" y="9200"/>
              <a:ext cx="2880" cy="36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7.</a:t>
              </a:r>
              <a:endPara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3" name="Rectangle 12"/>
            <p:cNvSpPr>
              <a:spLocks noChangeArrowheads="1"/>
            </p:cNvSpPr>
            <p:nvPr/>
          </p:nvSpPr>
          <p:spPr bwMode="auto">
            <a:xfrm>
              <a:off x="5416" y="9758"/>
              <a:ext cx="2880" cy="36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8.</a:t>
              </a:r>
              <a:endPara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4" name="Прямоугольник 23"/>
          <p:cNvSpPr/>
          <p:nvPr/>
        </p:nvSpPr>
        <p:spPr>
          <a:xfrm>
            <a:off x="6786578" y="571480"/>
            <a:ext cx="8572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Dubna</a:t>
            </a:r>
          </a:p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Russia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71472" y="1071546"/>
            <a:ext cx="14061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en-US" sz="32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32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Date</a:t>
            </a:r>
            <a:endParaRPr lang="ru-RU" sz="32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142976" y="1928802"/>
            <a:ext cx="1857388" cy="461665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endParaRPr lang="ru-RU" sz="24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8" name="Прямая со стрелкой 27"/>
          <p:cNvCxnSpPr>
            <a:stCxn id="25" idx="3"/>
          </p:cNvCxnSpPr>
          <p:nvPr/>
        </p:nvCxnSpPr>
        <p:spPr>
          <a:xfrm>
            <a:off x="1977626" y="1363934"/>
            <a:ext cx="4523200" cy="136240"/>
          </a:xfrm>
          <a:prstGeom prst="straightConnector1">
            <a:avLst/>
          </a:prstGeom>
          <a:ln>
            <a:solidFill>
              <a:schemeClr val="tx2">
                <a:lumMod val="50000"/>
              </a:schemeClr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6" name="Прямоугольник 25"/>
          <p:cNvSpPr/>
          <p:nvPr/>
        </p:nvSpPr>
        <p:spPr>
          <a:xfrm>
            <a:off x="6858016" y="1357298"/>
            <a:ext cx="12234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ts val="1000"/>
              </a:spcAft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12.06.2014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1428728" y="2000240"/>
            <a:ext cx="12234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ts val="1000"/>
              </a:spcAft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12.06.2014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20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500"/>
                            </p:stCondLst>
                            <p:childTnLst>
                              <p:par>
                                <p:cTn id="30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20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с двумя скругленными противолежащими углами 2"/>
          <p:cNvSpPr/>
          <p:nvPr/>
        </p:nvSpPr>
        <p:spPr>
          <a:xfrm>
            <a:off x="285750" y="214313"/>
            <a:ext cx="8572500" cy="6215062"/>
          </a:xfrm>
          <a:prstGeom prst="round2Diag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3929058" y="214290"/>
            <a:ext cx="4929222" cy="6357958"/>
            <a:chOff x="5040" y="2315"/>
            <a:chExt cx="6480" cy="8280"/>
          </a:xfrm>
        </p:grpSpPr>
        <p:sp>
          <p:nvSpPr>
            <p:cNvPr id="15" name="Rectangle 3"/>
            <p:cNvSpPr>
              <a:spLocks noChangeArrowheads="1"/>
            </p:cNvSpPr>
            <p:nvPr/>
          </p:nvSpPr>
          <p:spPr bwMode="auto">
            <a:xfrm>
              <a:off x="5040" y="2315"/>
              <a:ext cx="6480" cy="828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Rectangle 5"/>
            <p:cNvSpPr>
              <a:spLocks noChangeArrowheads="1"/>
            </p:cNvSpPr>
            <p:nvPr/>
          </p:nvSpPr>
          <p:spPr bwMode="auto">
            <a:xfrm>
              <a:off x="8460" y="2754"/>
              <a:ext cx="2700" cy="90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1.</a:t>
              </a:r>
              <a:endPara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7" name="Rectangle 6"/>
            <p:cNvSpPr>
              <a:spLocks noChangeArrowheads="1"/>
            </p:cNvSpPr>
            <p:nvPr/>
          </p:nvSpPr>
          <p:spPr bwMode="auto">
            <a:xfrm>
              <a:off x="8515" y="3804"/>
              <a:ext cx="2629" cy="465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2.</a:t>
              </a:r>
              <a:endPara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8" name="Rectangle 7"/>
            <p:cNvSpPr>
              <a:spLocks noChangeArrowheads="1"/>
            </p:cNvSpPr>
            <p:nvPr/>
          </p:nvSpPr>
          <p:spPr bwMode="auto">
            <a:xfrm>
              <a:off x="5421" y="4455"/>
              <a:ext cx="2700" cy="459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3.</a:t>
              </a:r>
              <a:endPara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9" name="Rectangle 8"/>
            <p:cNvSpPr>
              <a:spLocks noChangeArrowheads="1"/>
            </p:cNvSpPr>
            <p:nvPr/>
          </p:nvSpPr>
          <p:spPr bwMode="auto">
            <a:xfrm>
              <a:off x="5400" y="5094"/>
              <a:ext cx="5760" cy="36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4.</a:t>
              </a:r>
              <a:r>
                <a:rPr kumimoji="0" lang="en-US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 </a:t>
              </a:r>
              <a:endPara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0" name="Rectangle 9"/>
            <p:cNvSpPr>
              <a:spLocks noChangeArrowheads="1"/>
            </p:cNvSpPr>
            <p:nvPr/>
          </p:nvSpPr>
          <p:spPr bwMode="auto">
            <a:xfrm>
              <a:off x="5400" y="5814"/>
              <a:ext cx="5760" cy="270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5.</a:t>
              </a:r>
              <a:endPara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1" name="Rectangle 10"/>
            <p:cNvSpPr>
              <a:spLocks noChangeArrowheads="1"/>
            </p:cNvSpPr>
            <p:nvPr/>
          </p:nvSpPr>
          <p:spPr bwMode="auto">
            <a:xfrm>
              <a:off x="5400" y="8694"/>
              <a:ext cx="5760" cy="36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6.</a:t>
              </a:r>
              <a:endPara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2" name="Rectangle 11"/>
            <p:cNvSpPr>
              <a:spLocks noChangeArrowheads="1"/>
            </p:cNvSpPr>
            <p:nvPr/>
          </p:nvSpPr>
          <p:spPr bwMode="auto">
            <a:xfrm>
              <a:off x="5416" y="9200"/>
              <a:ext cx="2880" cy="36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7.</a:t>
              </a:r>
              <a:endPara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3" name="Rectangle 12"/>
            <p:cNvSpPr>
              <a:spLocks noChangeArrowheads="1"/>
            </p:cNvSpPr>
            <p:nvPr/>
          </p:nvSpPr>
          <p:spPr bwMode="auto">
            <a:xfrm>
              <a:off x="5416" y="9758"/>
              <a:ext cx="2880" cy="36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8.</a:t>
              </a:r>
              <a:endPara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4" name="Прямоугольник 23"/>
          <p:cNvSpPr/>
          <p:nvPr/>
        </p:nvSpPr>
        <p:spPr>
          <a:xfrm>
            <a:off x="6786578" y="571480"/>
            <a:ext cx="8572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Dubna</a:t>
            </a:r>
          </a:p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Russia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71472" y="1071546"/>
            <a:ext cx="213770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3. Greeting</a:t>
            </a:r>
            <a:endParaRPr lang="ru-RU" sz="32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142976" y="1928802"/>
            <a:ext cx="1857388" cy="461665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endParaRPr lang="ru-RU" sz="24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8" name="Прямая со стрелкой 27"/>
          <p:cNvCxnSpPr/>
          <p:nvPr/>
        </p:nvCxnSpPr>
        <p:spPr>
          <a:xfrm>
            <a:off x="2714612" y="1428736"/>
            <a:ext cx="1505637" cy="564868"/>
          </a:xfrm>
          <a:prstGeom prst="straightConnector1">
            <a:avLst/>
          </a:prstGeom>
          <a:ln>
            <a:solidFill>
              <a:schemeClr val="tx2">
                <a:lumMod val="50000"/>
              </a:schemeClr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6" name="Прямоугольник 25"/>
          <p:cNvSpPr/>
          <p:nvPr/>
        </p:nvSpPr>
        <p:spPr>
          <a:xfrm>
            <a:off x="6858016" y="1357298"/>
            <a:ext cx="12234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ts val="1000"/>
              </a:spcAft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12.06.2014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1285852" y="1928802"/>
            <a:ext cx="15977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Dear Jane,</a:t>
            </a:r>
            <a:endParaRPr lang="ru-RU" sz="2400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4429124" y="1857364"/>
            <a:ext cx="12448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Dear Jane,</a:t>
            </a:r>
            <a:endParaRPr lang="ru-RU" dirty="0"/>
          </a:p>
        </p:txBody>
      </p:sp>
      <p:sp>
        <p:nvSpPr>
          <p:cNvPr id="32" name="Rectangle 7"/>
          <p:cNvSpPr>
            <a:spLocks noChangeArrowheads="1"/>
          </p:cNvSpPr>
          <p:nvPr/>
        </p:nvSpPr>
        <p:spPr bwMode="auto">
          <a:xfrm>
            <a:off x="571472" y="3286124"/>
            <a:ext cx="3143272" cy="857256"/>
          </a:xfrm>
          <a:prstGeom prst="rect">
            <a:avLst/>
          </a:prstGeom>
          <a:solidFill>
            <a:srgbClr val="FFFFFF"/>
          </a:solidFill>
          <a:ln w="19050">
            <a:solidFill>
              <a:srgbClr val="00808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ts val="1000"/>
              </a:spcAft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Don’t forget to write down the comma! 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33" name="Прямая со стрелкой 32"/>
          <p:cNvCxnSpPr>
            <a:stCxn id="32" idx="3"/>
          </p:cNvCxnSpPr>
          <p:nvPr/>
        </p:nvCxnSpPr>
        <p:spPr>
          <a:xfrm flipV="1">
            <a:off x="3714744" y="2143116"/>
            <a:ext cx="1781982" cy="1571636"/>
          </a:xfrm>
          <a:prstGeom prst="straightConnector1">
            <a:avLst/>
          </a:prstGeom>
          <a:ln>
            <a:solidFill>
              <a:schemeClr val="tx2">
                <a:lumMod val="50000"/>
              </a:schemeClr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2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500"/>
                            </p:stCondLst>
                            <p:childTnLst>
                              <p:par>
                                <p:cTn id="33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20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5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3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с двумя скругленными противолежащими углами 2"/>
          <p:cNvSpPr/>
          <p:nvPr/>
        </p:nvSpPr>
        <p:spPr>
          <a:xfrm>
            <a:off x="285750" y="214313"/>
            <a:ext cx="8572500" cy="6215062"/>
          </a:xfrm>
          <a:prstGeom prst="round2Diag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3786182" y="285728"/>
            <a:ext cx="4929222" cy="6357958"/>
            <a:chOff x="5040" y="2315"/>
            <a:chExt cx="6480" cy="8280"/>
          </a:xfrm>
        </p:grpSpPr>
        <p:sp>
          <p:nvSpPr>
            <p:cNvPr id="15" name="Rectangle 3"/>
            <p:cNvSpPr>
              <a:spLocks noChangeArrowheads="1"/>
            </p:cNvSpPr>
            <p:nvPr/>
          </p:nvSpPr>
          <p:spPr bwMode="auto">
            <a:xfrm>
              <a:off x="5040" y="2315"/>
              <a:ext cx="6480" cy="828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Rectangle 5"/>
            <p:cNvSpPr>
              <a:spLocks noChangeArrowheads="1"/>
            </p:cNvSpPr>
            <p:nvPr/>
          </p:nvSpPr>
          <p:spPr bwMode="auto">
            <a:xfrm>
              <a:off x="8515" y="2594"/>
              <a:ext cx="2700" cy="90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1.</a:t>
              </a:r>
              <a:endPara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7" name="Rectangle 6"/>
            <p:cNvSpPr>
              <a:spLocks noChangeArrowheads="1"/>
            </p:cNvSpPr>
            <p:nvPr/>
          </p:nvSpPr>
          <p:spPr bwMode="auto">
            <a:xfrm>
              <a:off x="8609" y="3617"/>
              <a:ext cx="2629" cy="465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2.</a:t>
              </a:r>
              <a:endPara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8" name="Rectangle 7"/>
            <p:cNvSpPr>
              <a:spLocks noChangeArrowheads="1"/>
            </p:cNvSpPr>
            <p:nvPr/>
          </p:nvSpPr>
          <p:spPr bwMode="auto">
            <a:xfrm>
              <a:off x="5416" y="4269"/>
              <a:ext cx="2700" cy="459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3.</a:t>
              </a:r>
              <a:endPara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9" name="Rectangle 8"/>
            <p:cNvSpPr>
              <a:spLocks noChangeArrowheads="1"/>
            </p:cNvSpPr>
            <p:nvPr/>
          </p:nvSpPr>
          <p:spPr bwMode="auto">
            <a:xfrm>
              <a:off x="5400" y="4920"/>
              <a:ext cx="5838" cy="1023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4.</a:t>
              </a:r>
              <a:r>
                <a:rPr kumimoji="0" lang="en-US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 </a:t>
              </a:r>
              <a:endPara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0" name="Rectangle 9"/>
            <p:cNvSpPr>
              <a:spLocks noChangeArrowheads="1"/>
            </p:cNvSpPr>
            <p:nvPr/>
          </p:nvSpPr>
          <p:spPr bwMode="auto">
            <a:xfrm>
              <a:off x="5416" y="6129"/>
              <a:ext cx="5823" cy="270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5.</a:t>
              </a:r>
              <a:endPara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1" name="Rectangle 10"/>
            <p:cNvSpPr>
              <a:spLocks noChangeArrowheads="1"/>
            </p:cNvSpPr>
            <p:nvPr/>
          </p:nvSpPr>
          <p:spPr bwMode="auto">
            <a:xfrm>
              <a:off x="5416" y="9013"/>
              <a:ext cx="5760" cy="36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6.</a:t>
              </a:r>
              <a:endPara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2" name="Rectangle 11"/>
            <p:cNvSpPr>
              <a:spLocks noChangeArrowheads="1"/>
            </p:cNvSpPr>
            <p:nvPr/>
          </p:nvSpPr>
          <p:spPr bwMode="auto">
            <a:xfrm>
              <a:off x="5416" y="9479"/>
              <a:ext cx="2880" cy="36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7.</a:t>
              </a:r>
              <a:endPara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3" name="Rectangle 12"/>
            <p:cNvSpPr>
              <a:spLocks noChangeArrowheads="1"/>
            </p:cNvSpPr>
            <p:nvPr/>
          </p:nvSpPr>
          <p:spPr bwMode="auto">
            <a:xfrm>
              <a:off x="5416" y="9944"/>
              <a:ext cx="2880" cy="36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8.</a:t>
              </a:r>
              <a:endPara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4" name="Прямоугольник 23"/>
          <p:cNvSpPr/>
          <p:nvPr/>
        </p:nvSpPr>
        <p:spPr>
          <a:xfrm>
            <a:off x="6786578" y="500042"/>
            <a:ext cx="8572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Dubna</a:t>
            </a:r>
          </a:p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Russia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71472" y="1071546"/>
            <a:ext cx="28205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4. Introduction</a:t>
            </a:r>
            <a:endParaRPr lang="ru-RU" sz="32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6786578" y="1285860"/>
            <a:ext cx="12234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ts val="1000"/>
              </a:spcAft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12.06.2014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4286248" y="1785926"/>
            <a:ext cx="12448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Dear Jane,</a:t>
            </a:r>
            <a:endParaRPr lang="ru-RU" dirty="0"/>
          </a:p>
        </p:txBody>
      </p:sp>
      <p:sp>
        <p:nvSpPr>
          <p:cNvPr id="32" name="Rectangle 7"/>
          <p:cNvSpPr>
            <a:spLocks noChangeArrowheads="1"/>
          </p:cNvSpPr>
          <p:nvPr/>
        </p:nvSpPr>
        <p:spPr bwMode="auto">
          <a:xfrm>
            <a:off x="357158" y="1857364"/>
            <a:ext cx="3143272" cy="3500462"/>
          </a:xfrm>
          <a:prstGeom prst="rect">
            <a:avLst/>
          </a:prstGeom>
          <a:solidFill>
            <a:srgbClr val="FFFFFF"/>
          </a:solidFill>
          <a:ln w="19050">
            <a:solidFill>
              <a:srgbClr val="00808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You usually: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a) 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thank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your friend  for the received letter: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Thanks for …,</a:t>
            </a:r>
            <a:endParaRPr lang="ru-RU" sz="24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Many thanks for …,</a:t>
            </a:r>
            <a:endParaRPr lang="ru-RU" sz="24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How nice of you to …,</a:t>
            </a:r>
            <a:endParaRPr lang="ru-RU" sz="24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I am awfully glad to get your letter…</a:t>
            </a:r>
          </a:p>
          <a:p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Thanks a lot for …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4214810" y="2214554"/>
            <a:ext cx="47149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Thanks a lot for your letter.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8" name="Прямая со стрелкой 27"/>
          <p:cNvCxnSpPr/>
          <p:nvPr/>
        </p:nvCxnSpPr>
        <p:spPr>
          <a:xfrm>
            <a:off x="2928926" y="1571612"/>
            <a:ext cx="1143008" cy="857256"/>
          </a:xfrm>
          <a:prstGeom prst="straightConnector1">
            <a:avLst/>
          </a:prstGeom>
          <a:ln>
            <a:solidFill>
              <a:schemeClr val="tx2">
                <a:lumMod val="50000"/>
              </a:schemeClr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20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2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20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332</TotalTime>
  <Words>1135</Words>
  <Application>Microsoft Office PowerPoint</Application>
  <PresentationFormat>Экран (4:3)</PresentationFormat>
  <Paragraphs>212</Paragraphs>
  <Slides>15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 HOW TO WRITE A PERSONAL LETTER </vt:lpstr>
      <vt:lpstr>ПИСЬМО ЛИЧНОГО ХАРАКТЕРА</vt:lpstr>
      <vt:lpstr>Слайд 3</vt:lpstr>
      <vt:lpstr>Личное письмо должно содержать: 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ГИА по английскому языку</dc:title>
  <dc:creator>imperial</dc:creator>
  <cp:lastModifiedBy>imperial</cp:lastModifiedBy>
  <cp:revision>79</cp:revision>
  <dcterms:modified xsi:type="dcterms:W3CDTF">2016-11-08T09:47:27Z</dcterms:modified>
</cp:coreProperties>
</file>