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8A68-205B-4D71-96F8-D9E85614DB09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1070-177A-4C33-84D1-28A4EDDC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Технологическая карта урока, соответствующая требованиям ФГОС</a:t>
            </a:r>
            <a:endParaRPr lang="ru-RU" b="1" dirty="0"/>
          </a:p>
        </p:txBody>
      </p:sp>
      <p:pic>
        <p:nvPicPr>
          <p:cNvPr id="4" name="Рисунок 3" descr="image41886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356992"/>
            <a:ext cx="2590800" cy="31369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39"/>
          <a:ext cx="7920880" cy="36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9275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ученика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для учителя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Образовательные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Развивающие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Воспитательные 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Тип урока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урока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Опорные понятия, термины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Новые понятия</a:t>
                      </a:r>
                    </a:p>
                  </a:txBody>
                  <a:tcPr marL="68580" marR="68580" marT="0" marB="0"/>
                </a:tc>
              </a:tr>
              <a:tr h="435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 контроля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Домашнее задание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077072"/>
          <a:ext cx="8712966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 урока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ученика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Используемые методы, приемы, формы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Формируемые УУД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Результат взаимодействия (сотрудничества)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6" y="1397000"/>
          <a:ext cx="8496948" cy="5264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2"/>
                <a:gridCol w="1032114"/>
                <a:gridCol w="1416158"/>
                <a:gridCol w="1416158"/>
                <a:gridCol w="1536170"/>
                <a:gridCol w="1296146"/>
              </a:tblGrid>
              <a:tr h="63204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1.Мотивация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2.Актуализация знаний. Постановка цели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3.Проблемное объяснение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 Закрепление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5. Итог урока. Рефлексия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Технологическая карта урока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Предмет:                                                                        Тема занятия: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Класс:                                                                             Цели урока: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Дата:                                                                               Образовательные ресурсы: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697614"/>
          <a:ext cx="8568953" cy="4846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8"/>
                <a:gridCol w="886443"/>
                <a:gridCol w="1255795"/>
                <a:gridCol w="1428159"/>
                <a:gridCol w="1549188"/>
                <a:gridCol w="1307130"/>
              </a:tblGrid>
              <a:tr h="39226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Основные этапы организации учебной 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Цель этапа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педагогического взаимодействия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Деятельность обучающихся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познавательная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регулятивная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1.Постановка учебных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2.Совместное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 проблемы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3.Моделирование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4.Конструирование нового способа действия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Переход к этапу решения частных задач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6.Применение общего способа действия для решения частных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задач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Контроль на этапе окончания темы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4000" y="4229100"/>
          <a:ext cx="8547100" cy="424036"/>
        </p:xfrm>
        <a:graphic>
          <a:graphicData uri="http://schemas.openxmlformats.org/drawingml/2006/table">
            <a:tbl>
              <a:tblPr/>
              <a:tblGrid>
                <a:gridCol w="8547100"/>
              </a:tblGrid>
              <a:tr h="4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1300" y="5156200"/>
          <a:ext cx="8572500" cy="721072"/>
        </p:xfrm>
        <a:graphic>
          <a:graphicData uri="http://schemas.openxmlformats.org/drawingml/2006/table">
            <a:tbl>
              <a:tblPr/>
              <a:tblGrid>
                <a:gridCol w="8572500"/>
              </a:tblGrid>
              <a:tr h="721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3498300"/>
              </p:ext>
            </p:extLst>
          </p:nvPr>
        </p:nvGraphicFramePr>
        <p:xfrm>
          <a:off x="539552" y="1397000"/>
          <a:ext cx="8208912" cy="402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464048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Формируемые результаты</a:t>
                      </a:r>
                    </a:p>
                    <a:p>
                      <a:r>
                        <a:rPr lang="ru-RU" dirty="0" smtClean="0"/>
                        <a:t>( предметные и </a:t>
                      </a:r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обучающихся</a:t>
                      </a:r>
                      <a:endParaRPr lang="ru-RU" dirty="0"/>
                    </a:p>
                  </a:txBody>
                  <a:tcPr/>
                </a:tc>
              </a:tr>
              <a:tr h="15573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5064036"/>
      </p:ext>
    </p:extLst>
  </p:cSld>
  <p:clrMapOvr>
    <a:masterClrMapping/>
  </p:clrMapOvr>
  <p:transition spd="med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/>
              <a:t>Технологическая карта</a:t>
            </a:r>
            <a:r>
              <a:rPr lang="ru-RU" sz="2700" dirty="0"/>
              <a:t>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Обучение с использованием технологической карты позволяет организовать эффективный учебный процесс, обеспечить реализацию предметных, </a:t>
            </a:r>
            <a:r>
              <a:rPr lang="ru-RU" sz="2700" dirty="0" err="1"/>
              <a:t>метапредметных</a:t>
            </a:r>
            <a:r>
              <a:rPr lang="ru-RU" sz="2700" dirty="0"/>
              <a:t>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Структура технологической карты</a:t>
            </a:r>
            <a:r>
              <a:rPr lang="ru-RU" sz="2400" dirty="0"/>
              <a:t> включает</a:t>
            </a:r>
            <a:r>
              <a:rPr lang="ru-RU" sz="2400" b="1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-название </a:t>
            </a:r>
            <a:r>
              <a:rPr lang="ru-RU" sz="2400" dirty="0"/>
              <a:t>темы с указанием часов, отведенных на ее изучение</a:t>
            </a:r>
            <a:br>
              <a:rPr lang="ru-RU" sz="2400" dirty="0"/>
            </a:br>
            <a:r>
              <a:rPr lang="ru-RU" sz="2400" dirty="0" smtClean="0"/>
              <a:t>-цель </a:t>
            </a:r>
            <a:r>
              <a:rPr lang="ru-RU" sz="2400" dirty="0"/>
              <a:t>освоения учебного содержания</a:t>
            </a:r>
            <a:br>
              <a:rPr lang="ru-RU" sz="2400" dirty="0"/>
            </a:br>
            <a:r>
              <a:rPr lang="ru-RU" sz="2400" dirty="0" smtClean="0"/>
              <a:t>-планируемые </a:t>
            </a:r>
            <a:r>
              <a:rPr lang="ru-RU" sz="2400" dirty="0"/>
              <a:t>результаты (личностные, предметные, </a:t>
            </a:r>
            <a:r>
              <a:rPr lang="ru-RU" sz="2400" dirty="0" err="1"/>
              <a:t>метапредметные</a:t>
            </a:r>
            <a:r>
              <a:rPr lang="ru-RU" sz="2400" dirty="0"/>
              <a:t>, информационно-интеллектуальную компетентность и УУД)</a:t>
            </a:r>
            <a:br>
              <a:rPr lang="ru-RU" sz="2400" dirty="0"/>
            </a:br>
            <a:r>
              <a:rPr lang="ru-RU" sz="2400" dirty="0" smtClean="0"/>
              <a:t>-</a:t>
            </a:r>
            <a:r>
              <a:rPr lang="ru-RU" sz="2400" dirty="0" err="1" smtClean="0"/>
              <a:t>метапредметные</a:t>
            </a:r>
            <a:r>
              <a:rPr lang="ru-RU" sz="2400" dirty="0" smtClean="0"/>
              <a:t> </a:t>
            </a:r>
            <a:r>
              <a:rPr lang="ru-RU" sz="2400" dirty="0"/>
              <a:t>связи и организацию пространства (формы работы и ресурсы)</a:t>
            </a:r>
            <a:br>
              <a:rPr lang="ru-RU" sz="2400" dirty="0"/>
            </a:br>
            <a:r>
              <a:rPr lang="ru-RU" sz="2400" dirty="0" smtClean="0"/>
              <a:t>-основные </a:t>
            </a:r>
            <a:r>
              <a:rPr lang="ru-RU" sz="2400" dirty="0"/>
              <a:t>понятия темы</a:t>
            </a:r>
            <a:br>
              <a:rPr lang="ru-RU" sz="2400" dirty="0"/>
            </a:br>
            <a:r>
              <a:rPr lang="ru-RU" sz="2400" dirty="0" smtClean="0"/>
              <a:t>-технологию </a:t>
            </a:r>
            <a:r>
              <a:rPr lang="ru-RU" sz="2400" dirty="0"/>
              <a:t>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</a:t>
            </a:r>
            <a:br>
              <a:rPr lang="ru-RU" sz="2400" dirty="0"/>
            </a:br>
            <a:r>
              <a:rPr lang="ru-RU" sz="2400" dirty="0" smtClean="0"/>
              <a:t>-контрольное </a:t>
            </a:r>
            <a:r>
              <a:rPr lang="ru-RU" sz="2400" dirty="0"/>
              <a:t>задание на проверку достижения планируемых результатов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Технологическая карта позволит учителю: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-реализовать </a:t>
            </a:r>
            <a:r>
              <a:rPr lang="ru-RU" sz="2400" dirty="0"/>
              <a:t>планируемые результаты ФГОС второго поколения;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универсальные учебные действия, которые формируются в процессе изучения конкретной темы, всего учебного курса;</a:t>
            </a:r>
            <a:br>
              <a:rPr lang="ru-RU" sz="2400" dirty="0"/>
            </a:br>
            <a:r>
              <a:rPr lang="ru-RU" sz="2400" dirty="0" smtClean="0"/>
              <a:t>-системно </a:t>
            </a:r>
            <a:r>
              <a:rPr lang="ru-RU" sz="2400" dirty="0"/>
              <a:t>формировать у учащихся универсальные учебные действия;</a:t>
            </a:r>
            <a:br>
              <a:rPr lang="ru-RU" sz="2400" dirty="0"/>
            </a:br>
            <a:r>
              <a:rPr lang="ru-RU" sz="2400" dirty="0" smtClean="0"/>
              <a:t>-осмыслить </a:t>
            </a:r>
            <a:r>
              <a:rPr lang="ru-RU" sz="2400" dirty="0"/>
              <a:t>и спроектировать последовательность работы по освоению темы от цели до конечного результата;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уровень раскрытия понятий на данном этапе и соотнести его с дальнейшим обучением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вписать конкретный урок в систему уроков);</a:t>
            </a:r>
            <a:br>
              <a:rPr lang="ru-RU" sz="2400" dirty="0"/>
            </a:br>
            <a:r>
              <a:rPr lang="ru-RU" sz="2400" dirty="0" smtClean="0"/>
              <a:t>-проектировать </a:t>
            </a:r>
            <a:r>
              <a:rPr lang="ru-RU" sz="2400" dirty="0"/>
              <a:t>свою деятельность на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четверть</a:t>
            </a:r>
            <a:r>
              <a:rPr lang="ru-RU" sz="2400" dirty="0"/>
              <a:t>, полугодие, год посредством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перехода </a:t>
            </a:r>
            <a:r>
              <a:rPr lang="ru-RU" sz="2400" dirty="0"/>
              <a:t>от поурочного планирования к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проектированию </a:t>
            </a:r>
            <a:r>
              <a:rPr lang="ru-RU" sz="2400" dirty="0"/>
              <a:t>темы;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8214" y="3717032"/>
            <a:ext cx="2995786" cy="3003839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400" b="1" dirty="0" smtClean="0"/>
              <a:t>Технологическая карта позволит учителю: </a:t>
            </a:r>
            <a:br>
              <a:rPr lang="ru-RU" sz="2400" b="1" dirty="0" smtClean="0"/>
            </a:br>
            <a:r>
              <a:rPr lang="ru-RU" sz="2400" dirty="0" smtClean="0"/>
              <a:t>-освободить </a:t>
            </a:r>
            <a:r>
              <a:rPr lang="ru-RU" sz="2400" dirty="0"/>
              <a:t>время для творчества - использование готовых разработок по темам освобождает учителя от непродуктивной рутинной работы,</a:t>
            </a:r>
            <a:br>
              <a:rPr lang="ru-RU" sz="2400" dirty="0"/>
            </a:br>
            <a:r>
              <a:rPr lang="ru-RU" sz="2400" dirty="0" smtClean="0"/>
              <a:t>-определить </a:t>
            </a:r>
            <a:r>
              <a:rPr lang="ru-RU" sz="2400" dirty="0"/>
              <a:t>возможности реализации </a:t>
            </a:r>
            <a:r>
              <a:rPr lang="ru-RU" sz="2400" dirty="0" err="1"/>
              <a:t>межпредметных</a:t>
            </a:r>
            <a:r>
              <a:rPr lang="ru-RU" sz="2400" dirty="0"/>
              <a:t> знаний (установить связи и зависимости между предметами и результатами обучения);</a:t>
            </a:r>
            <a:br>
              <a:rPr lang="ru-RU" sz="2400" dirty="0"/>
            </a:br>
            <a:r>
              <a:rPr lang="ru-RU" sz="2400" dirty="0" smtClean="0"/>
              <a:t>-на </a:t>
            </a:r>
            <a:r>
              <a:rPr lang="ru-RU" sz="2400" dirty="0"/>
              <a:t>практике реализовать </a:t>
            </a:r>
            <a:r>
              <a:rPr lang="ru-RU" sz="2400" dirty="0" err="1"/>
              <a:t>метапредметные</a:t>
            </a:r>
            <a:r>
              <a:rPr lang="ru-RU" sz="2400" dirty="0"/>
              <a:t> связи и обеспечить согласованные действия всех участников педагогического процесса;</a:t>
            </a:r>
            <a:br>
              <a:rPr lang="ru-RU" sz="2400" dirty="0"/>
            </a:br>
            <a:r>
              <a:rPr lang="ru-RU" sz="2400" dirty="0" smtClean="0"/>
              <a:t>-выполнять </a:t>
            </a:r>
            <a:r>
              <a:rPr lang="ru-RU" sz="2400" dirty="0"/>
              <a:t>диагностику достижения планируемых результатов учащимися на каждом этапе освоения темы.</a:t>
            </a:r>
            <a:br>
              <a:rPr lang="ru-RU" sz="2400" dirty="0"/>
            </a:br>
            <a:r>
              <a:rPr lang="ru-RU" sz="2400" dirty="0" smtClean="0"/>
              <a:t>-решить </a:t>
            </a:r>
            <a:r>
              <a:rPr lang="ru-RU" sz="2400" dirty="0"/>
              <a:t>организационно-методические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проблемы </a:t>
            </a:r>
            <a:r>
              <a:rPr lang="ru-RU" sz="2400" dirty="0"/>
              <a:t>(замещение уроков, выполнение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учебного </a:t>
            </a:r>
            <a:r>
              <a:rPr lang="ru-RU" sz="2400" dirty="0"/>
              <a:t>плана и т. д.);</a:t>
            </a:r>
            <a:br>
              <a:rPr lang="ru-RU" sz="2400" dirty="0"/>
            </a:br>
            <a:r>
              <a:rPr lang="ru-RU" sz="2400" dirty="0" smtClean="0"/>
              <a:t>-соотнести </a:t>
            </a:r>
            <a:r>
              <a:rPr lang="ru-RU" sz="2400" dirty="0"/>
              <a:t>результат с целью обучения после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создания </a:t>
            </a:r>
            <a:r>
              <a:rPr lang="ru-RU" sz="2400" dirty="0"/>
              <a:t>продукта — набора технологических карт.</a:t>
            </a:r>
            <a:br>
              <a:rPr lang="ru-RU" sz="2400" dirty="0"/>
            </a:br>
            <a:r>
              <a:rPr lang="ru-RU" sz="2400" dirty="0" smtClean="0"/>
              <a:t>-обеспечить </a:t>
            </a:r>
            <a:r>
              <a:rPr lang="ru-RU" sz="2400" dirty="0"/>
              <a:t>повышение качества образования.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uchil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0820" y="4077072"/>
            <a:ext cx="2463180" cy="2469801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Технологическая карта позволит администрации школы </a:t>
            </a:r>
            <a:r>
              <a:rPr lang="ru-RU" sz="2400" dirty="0"/>
              <a:t>контролировать выполнение программы и достижение планируемых результатов, а также осуществлять необходимую методическую помощь.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gngst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45024"/>
            <a:ext cx="3455119" cy="2883967"/>
          </a:xfrm>
          <a:prstGeom prst="rect">
            <a:avLst/>
          </a:prstGeom>
        </p:spPr>
      </p:pic>
      <p:pic>
        <p:nvPicPr>
          <p:cNvPr id="4" name="Рисунок 3" descr="gngst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6488" y="3797424"/>
            <a:ext cx="3455119" cy="288396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/>
              <a:t>Использование технологической карты обеспечивает условия для повышения качества обучения</a:t>
            </a:r>
            <a:r>
              <a:rPr lang="ru-RU" sz="2400" dirty="0"/>
              <a:t>, так как:</a:t>
            </a:r>
            <a:br>
              <a:rPr lang="ru-RU" sz="2400" dirty="0"/>
            </a:br>
            <a:r>
              <a:rPr lang="ru-RU" sz="2400" dirty="0" smtClean="0"/>
              <a:t>-учебный </a:t>
            </a:r>
            <a:r>
              <a:rPr lang="ru-RU" sz="2400" dirty="0"/>
              <a:t>процесс по освоению темы (раздела) проектируется от цели до результата;</a:t>
            </a:r>
            <a:br>
              <a:rPr lang="ru-RU" sz="2400" dirty="0"/>
            </a:br>
            <a:r>
              <a:rPr lang="ru-RU" sz="2400" dirty="0" smtClean="0"/>
              <a:t>-используются </a:t>
            </a:r>
            <a:r>
              <a:rPr lang="ru-RU" sz="2400" dirty="0"/>
              <a:t>эффективные методы работы с информацией;</a:t>
            </a:r>
            <a:br>
              <a:rPr lang="ru-RU" sz="2400" dirty="0"/>
            </a:br>
            <a:r>
              <a:rPr lang="ru-RU" sz="2400" dirty="0" smtClean="0"/>
              <a:t>-организуется </a:t>
            </a:r>
            <a:r>
              <a:rPr lang="ru-RU" sz="2400" dirty="0"/>
              <a:t>поэтапная самостоятельная учебная, интеллектуально-познавательная и рефлексивная деятельность школьников;</a:t>
            </a:r>
            <a:br>
              <a:rPr lang="ru-RU" sz="2400" dirty="0"/>
            </a:br>
            <a:r>
              <a:rPr lang="ru-RU" sz="2400" dirty="0" smtClean="0"/>
              <a:t>-обеспечиваются </a:t>
            </a:r>
            <a:r>
              <a:rPr lang="ru-RU" sz="2400" dirty="0"/>
              <a:t>условия для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применения </a:t>
            </a:r>
            <a:r>
              <a:rPr lang="ru-RU" sz="2400" dirty="0"/>
              <a:t>знаний и умений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практической деятельности.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" name="Рисунок 2" descr="k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645024"/>
            <a:ext cx="2668134" cy="2678807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88641"/>
          <a:ext cx="8640960" cy="5999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9019"/>
                <a:gridCol w="5571941"/>
              </a:tblGrid>
              <a:tr h="30248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ТЕХНОЛОГИЧЕСКАЯ КАРТА УРОКА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8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1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Развивающие:</a:t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Воспитательные: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812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ЛичностныеУУД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  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Регулятивные 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Коммуникативные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Познавательные 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УУД: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Предметные: знать…                              уметь…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Личностные: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понятия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связи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Ресурсы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основные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дополнительные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урока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04" y="332660"/>
          <a:ext cx="8964494" cy="6119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642"/>
                <a:gridCol w="1280642"/>
                <a:gridCol w="1280642"/>
                <a:gridCol w="1280642"/>
                <a:gridCol w="1280642"/>
                <a:gridCol w="1280642"/>
                <a:gridCol w="1280642"/>
              </a:tblGrid>
              <a:tr h="648072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Технологическая карта с методической структурой урока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Дидактическая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  урока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структура урока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Признаки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дидактических задач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Методические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приемы и их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b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b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Организацион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ный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момент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Актуализация знаний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Сообщение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Закрепление изученного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285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Технологическая карта урока, соответствующая требованиям ФГОС</vt:lpstr>
      <vt:lpstr>Технологическая карта — 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на ступени начального образования в соответствии с ФГОС второго поколения.  Обучение с использованием технологической карты позволяет организовать эффективный учебный процесс, обеспечить реализацию предметных, метапредметных и личностных умений (универсальных учебных действий), в соответствии с требованиями ФГОС второго поколения, существенно сократить время на подготовку учителя к уроку. </vt:lpstr>
      <vt:lpstr>Структура технологической карты включает: -название темы с указанием часов, отведенных на ее изучение -цель освоения учебного содержания -планируемые результаты (личностные, предметные, метапредметные, информационно-интеллектуальную компетентность и УУД) -метапредметные связи и организацию пространства (формы работы и ресурсы) -основные понятия темы -технологию изучения указанной темы (на каждом этапе работы определяется цель и прогнозируемый результат, даются практические задания на отработку материала и диагностические задания на проверку его понимания и усвоения) -контрольное задание на проверку достижения планируемых результатов </vt:lpstr>
      <vt:lpstr>Технологическая карта позволит учителю: -реализовать планируемые результаты ФГОС второго поколения; -определить универсальные учебные действия, которые формируются в процессе изучения конкретной темы, всего учебного курса; -системно формировать у учащихся универсальные учебные действия; -осмыслить и спроектировать последовательность работы по освоению темы от цели до конечного результата; -определить уровень раскрытия понятий на данном этапе и соотнести его с дальнейшим обучением  (вписать конкретный урок в систему уроков); -проектировать свою деятельность на  четверть, полугодие, год посредством  перехода от поурочного планирования к  проектированию темы; </vt:lpstr>
      <vt:lpstr>Технологическая карта позволит учителю:  -освободить время для творчества - использование готовых разработок по темам освобождает учителя от непродуктивной рутинной работы, -определить возможности реализации межпредметных знаний (установить связи и зависимости между предметами и результатами обучения); -на практике реализовать метапредметные связи и обеспечить согласованные действия всех участников педагогического процесса; -выполнять диагностику достижения планируемых результатов учащимися на каждом этапе освоения темы. -решить организационно-методические  проблемы (замещение уроков, выполнение  учебного плана и т. д.); -соотнести результат с целью обучения после  создания продукта — набора технологических карт. -обеспечить повышение качества образования. </vt:lpstr>
      <vt:lpstr>Технологическая карта позволит администрации школы контролировать выполнение программы и достижение планируемых результатов, а также осуществлять необходимую методическую помощь. </vt:lpstr>
      <vt:lpstr>Использование технологической карты обеспечивает условия для повышения качества обучения, так как: -учебный процесс по освоению темы (раздела) проектируется от цели до результата; -используются эффективные методы работы с информацией; -организуется поэтапная самостоятельная учебная, интеллектуально-познавательная и рефлексивная деятельность школьников; -обеспечиваются условия для  применения знаний и умений  в практической деятельности. </vt:lpstr>
      <vt:lpstr>Слайд 8</vt:lpstr>
      <vt:lpstr>Слайд 9</vt:lpstr>
      <vt:lpstr>Слайд 10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  <vt:lpstr>Технологическая карта урока Учитель: Предмет:                                                                        Тема занятия: Класс:                                                                             Цели урока: Дата:                                                                               Образовательные ресурсы: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урока, соответствующая требованиям ФГОС</dc:title>
  <dc:creator>Аленка</dc:creator>
  <cp:lastModifiedBy>imperial</cp:lastModifiedBy>
  <cp:revision>12</cp:revision>
  <dcterms:created xsi:type="dcterms:W3CDTF">2013-03-17T14:01:02Z</dcterms:created>
  <dcterms:modified xsi:type="dcterms:W3CDTF">2016-11-09T10:28:44Z</dcterms:modified>
</cp:coreProperties>
</file>