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A68-205B-4D71-96F8-D9E85614DB09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1070-177A-4C33-84D1-28A4EDDCAC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A68-205B-4D71-96F8-D9E85614DB09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1070-177A-4C33-84D1-28A4EDDCAC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A68-205B-4D71-96F8-D9E85614DB09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1070-177A-4C33-84D1-28A4EDDCAC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A68-205B-4D71-96F8-D9E85614DB09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1070-177A-4C33-84D1-28A4EDDCAC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A68-205B-4D71-96F8-D9E85614DB09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1070-177A-4C33-84D1-28A4EDDCAC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A68-205B-4D71-96F8-D9E85614DB09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1070-177A-4C33-84D1-28A4EDDCAC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A68-205B-4D71-96F8-D9E85614DB09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1070-177A-4C33-84D1-28A4EDDCAC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A68-205B-4D71-96F8-D9E85614DB09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1070-177A-4C33-84D1-28A4EDDCAC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A68-205B-4D71-96F8-D9E85614DB09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1070-177A-4C33-84D1-28A4EDDCAC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A68-205B-4D71-96F8-D9E85614DB09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1070-177A-4C33-84D1-28A4EDDCAC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8A68-205B-4D71-96F8-D9E85614DB09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B1070-177A-4C33-84D1-28A4EDDCAC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98A68-205B-4D71-96F8-D9E85614DB09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B1070-177A-4C33-84D1-28A4EDDCAC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2619722"/>
          </a:xfrm>
        </p:spPr>
        <p:txBody>
          <a:bodyPr>
            <a:normAutofit/>
          </a:bodyPr>
          <a:lstStyle/>
          <a:p>
            <a:r>
              <a:rPr lang="ru-RU" b="1" dirty="0" smtClean="0"/>
              <a:t>Технологическая карта урока, соответствующая требованиям ФГОС</a:t>
            </a:r>
            <a:endParaRPr lang="ru-RU" b="1" dirty="0"/>
          </a:p>
        </p:txBody>
      </p:sp>
      <p:pic>
        <p:nvPicPr>
          <p:cNvPr id="4" name="Рисунок 3" descr="image418865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3356992"/>
            <a:ext cx="2590800" cy="3136900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188639"/>
          <a:ext cx="7920880" cy="360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440"/>
                <a:gridCol w="3960440"/>
              </a:tblGrid>
              <a:tr h="92758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Технологическая карта урока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Тема: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663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Цели для ученика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Цели для учителя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Образовательные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Развивающие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Воспитательные </a:t>
                      </a:r>
                    </a:p>
                  </a:txBody>
                  <a:tcPr marL="68580" marR="68580" marT="0" marB="0"/>
                </a:tc>
              </a:tr>
              <a:tr h="4354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Тип урока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Форма урока</a:t>
                      </a:r>
                    </a:p>
                  </a:txBody>
                  <a:tcPr marL="68580" marR="68580" marT="0" marB="0"/>
                </a:tc>
              </a:tr>
              <a:tr h="4354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Опорные понятия, термины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Новые понятия</a:t>
                      </a:r>
                    </a:p>
                  </a:txBody>
                  <a:tcPr marL="68580" marR="68580" marT="0" marB="0"/>
                </a:tc>
              </a:tr>
              <a:tr h="4354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 контроля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Домашнее задание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4077072"/>
          <a:ext cx="8712966" cy="1584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2161"/>
                <a:gridCol w="1452161"/>
                <a:gridCol w="1452161"/>
                <a:gridCol w="1452161"/>
                <a:gridCol w="1452161"/>
                <a:gridCol w="1452161"/>
              </a:tblGrid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Этап урока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Деятельность учителя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Деятельность ученика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Используемые методы, приемы, формы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Формируемые УУД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Результат взаимодействия (сотрудничества)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/>
          </a:bodyPr>
          <a:lstStyle/>
          <a:p>
            <a:pPr algn="l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Технологическая карта урока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Учитель: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Предмет:                                                                        Тема занятия: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Класс:                                                                             Цели урока: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Дата:                                                                               Образовательные ресурсы: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23526" y="1397000"/>
          <a:ext cx="8496948" cy="52644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202"/>
                <a:gridCol w="1032114"/>
                <a:gridCol w="1416158"/>
                <a:gridCol w="1416158"/>
                <a:gridCol w="1536170"/>
                <a:gridCol w="1296146"/>
              </a:tblGrid>
              <a:tr h="63204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Основные этапы организации учебной деятельности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Цель этапа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Содержание педагогического взаимодействия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20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Деятельность учителя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Деятельность обучающихся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20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познавательная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коммуникативная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регулятивная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2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1.Мотивация учебной деятельности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2.Актуализация знаний. Постановка цели урока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3.Проблемное объяснение нового материала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4. Закрепление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5. Итог урока. Рефлексия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Технологическая карта урока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Учитель: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Предмет:                                                                        Тема занятия: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Класс:                                                                             Цели урока: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Дата:                                                                               Образовательные ресурсы: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1697614"/>
          <a:ext cx="8568953" cy="48465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2238"/>
                <a:gridCol w="886443"/>
                <a:gridCol w="1255795"/>
                <a:gridCol w="1428159"/>
                <a:gridCol w="1549188"/>
                <a:gridCol w="1307130"/>
              </a:tblGrid>
              <a:tr h="392266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Основные этапы организации учебной деятельности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Цель этапа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Содержание педагогического взаимодействия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19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Деятельность учителя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Деятельность обучающихся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99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познавательная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коммуникативная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регулятивная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51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1.Постановка учебных задач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2.Совместное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исследование проблемы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3.Моделирование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4.Конструирование нового способа действия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 Переход к этапу решения частных задач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6.Применение общего способа действия для решения частных</a:t>
                      </a:r>
                      <a:r>
                        <a:rPr lang="ru-RU" sz="14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задач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7. Контроль на этапе окончания темы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54000" y="4229100"/>
          <a:ext cx="8547100" cy="424036"/>
        </p:xfrm>
        <a:graphic>
          <a:graphicData uri="http://schemas.openxmlformats.org/drawingml/2006/table">
            <a:tbl>
              <a:tblPr/>
              <a:tblGrid>
                <a:gridCol w="8547100"/>
              </a:tblGrid>
              <a:tr h="4240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41300" y="5156200"/>
          <a:ext cx="8572500" cy="721072"/>
        </p:xfrm>
        <a:graphic>
          <a:graphicData uri="http://schemas.openxmlformats.org/drawingml/2006/table">
            <a:tbl>
              <a:tblPr/>
              <a:tblGrid>
                <a:gridCol w="8572500"/>
              </a:tblGrid>
              <a:tr h="72107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83498300"/>
              </p:ext>
            </p:extLst>
          </p:nvPr>
        </p:nvGraphicFramePr>
        <p:xfrm>
          <a:off x="539552" y="1397000"/>
          <a:ext cx="8208912" cy="4021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/>
                <a:gridCol w="2052228"/>
                <a:gridCol w="2052228"/>
                <a:gridCol w="2052228"/>
              </a:tblGrid>
              <a:tr h="2464048">
                <a:tc>
                  <a:txBody>
                    <a:bodyPr/>
                    <a:lstStyle/>
                    <a:p>
                      <a:r>
                        <a:rPr lang="ru-RU" dirty="0" smtClean="0"/>
                        <a:t>Этапы</a:t>
                      </a:r>
                      <a:r>
                        <a:rPr lang="ru-RU" baseline="0" dirty="0" smtClean="0"/>
                        <a:t> урока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Формируемые результаты</a:t>
                      </a:r>
                    </a:p>
                    <a:p>
                      <a:r>
                        <a:rPr lang="ru-RU" dirty="0" smtClean="0"/>
                        <a:t>( предметные и </a:t>
                      </a:r>
                      <a:r>
                        <a:rPr lang="ru-RU" dirty="0" err="1" smtClean="0"/>
                        <a:t>метапредметные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Деятельность учителя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Деятельность обучающихся</a:t>
                      </a:r>
                      <a:endParaRPr lang="ru-RU" dirty="0"/>
                    </a:p>
                  </a:txBody>
                  <a:tcPr/>
                </a:tc>
              </a:tr>
              <a:tr h="155734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65064036"/>
      </p:ext>
    </p:extLst>
  </p:cSld>
  <p:clrMapOvr>
    <a:masterClrMapping/>
  </p:clrMapOvr>
  <p:transition spd="med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/>
              <a:t>Технологическая карта</a:t>
            </a:r>
            <a:r>
              <a:rPr lang="ru-RU" sz="2700" dirty="0"/>
              <a:t> — это новый вид методической продукции, обеспечивающей эффективное и качественное преподавание учебных курсов в школе и возможность достижения планируемых результатов освоения основных образовательных программ на ступени начального образования в соответствии с ФГОС второго поколения</a:t>
            </a:r>
            <a:r>
              <a:rPr lang="ru-RU" sz="2700" dirty="0" smtClean="0"/>
              <a:t>.</a:t>
            </a:r>
            <a:br>
              <a:rPr lang="ru-RU" sz="2700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2700" dirty="0"/>
              <a:t>Обучение с использованием технологической карты позволяет организовать эффективный учебный процесс, обеспечить реализацию предметных, </a:t>
            </a:r>
            <a:r>
              <a:rPr lang="ru-RU" sz="2700" dirty="0" err="1"/>
              <a:t>метапредметных</a:t>
            </a:r>
            <a:r>
              <a:rPr lang="ru-RU" sz="2700" dirty="0"/>
              <a:t> и личностных умений (универсальных учебных действий), в соответствии с требованиями ФГОС второго поколения, существенно сократить время на подготовку учителя к уроку.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b="1" dirty="0"/>
              <a:t>Структура технологической карты</a:t>
            </a:r>
            <a:r>
              <a:rPr lang="ru-RU" sz="2400" dirty="0"/>
              <a:t> включает</a:t>
            </a:r>
            <a:r>
              <a:rPr lang="ru-RU" sz="2400" b="1" dirty="0"/>
              <a:t>: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-название </a:t>
            </a:r>
            <a:r>
              <a:rPr lang="ru-RU" sz="2400" dirty="0"/>
              <a:t>темы с указанием часов, отведенных на ее изучение</a:t>
            </a:r>
            <a:br>
              <a:rPr lang="ru-RU" sz="2400" dirty="0"/>
            </a:br>
            <a:r>
              <a:rPr lang="ru-RU" sz="2400" dirty="0" smtClean="0"/>
              <a:t>-цель </a:t>
            </a:r>
            <a:r>
              <a:rPr lang="ru-RU" sz="2400" dirty="0"/>
              <a:t>освоения учебного содержания</a:t>
            </a:r>
            <a:br>
              <a:rPr lang="ru-RU" sz="2400" dirty="0"/>
            </a:br>
            <a:r>
              <a:rPr lang="ru-RU" sz="2400" dirty="0" smtClean="0"/>
              <a:t>-планируемые </a:t>
            </a:r>
            <a:r>
              <a:rPr lang="ru-RU" sz="2400" dirty="0"/>
              <a:t>результаты (личностные, предметные, </a:t>
            </a:r>
            <a:r>
              <a:rPr lang="ru-RU" sz="2400" dirty="0" err="1"/>
              <a:t>метапредметные</a:t>
            </a:r>
            <a:r>
              <a:rPr lang="ru-RU" sz="2400" dirty="0"/>
              <a:t>, информационно-интеллектуальную компетентность и УУД)</a:t>
            </a:r>
            <a:br>
              <a:rPr lang="ru-RU" sz="2400" dirty="0"/>
            </a:br>
            <a:r>
              <a:rPr lang="ru-RU" sz="2400" dirty="0" smtClean="0"/>
              <a:t>-</a:t>
            </a:r>
            <a:r>
              <a:rPr lang="ru-RU" sz="2400" dirty="0" err="1" smtClean="0"/>
              <a:t>метапредметные</a:t>
            </a:r>
            <a:r>
              <a:rPr lang="ru-RU" sz="2400" dirty="0" smtClean="0"/>
              <a:t> </a:t>
            </a:r>
            <a:r>
              <a:rPr lang="ru-RU" sz="2400" dirty="0"/>
              <a:t>связи и организацию пространства (формы работы и ресурсы)</a:t>
            </a:r>
            <a:br>
              <a:rPr lang="ru-RU" sz="2400" dirty="0"/>
            </a:br>
            <a:r>
              <a:rPr lang="ru-RU" sz="2400" dirty="0" smtClean="0"/>
              <a:t>-основные </a:t>
            </a:r>
            <a:r>
              <a:rPr lang="ru-RU" sz="2400" dirty="0"/>
              <a:t>понятия темы</a:t>
            </a:r>
            <a:br>
              <a:rPr lang="ru-RU" sz="2400" dirty="0"/>
            </a:br>
            <a:r>
              <a:rPr lang="ru-RU" sz="2400" dirty="0" smtClean="0"/>
              <a:t>-технологию </a:t>
            </a:r>
            <a:r>
              <a:rPr lang="ru-RU" sz="2400" dirty="0"/>
              <a:t>изучения указанной темы (на каждом этапе работы определяется цель и прогнозируемый результат, даются практические задания на отработку материала и диагностические задания на проверку его понимания и усвоения)</a:t>
            </a:r>
            <a:br>
              <a:rPr lang="ru-RU" sz="2400" dirty="0"/>
            </a:br>
            <a:r>
              <a:rPr lang="ru-RU" sz="2400" dirty="0" smtClean="0"/>
              <a:t>-контрольное </a:t>
            </a:r>
            <a:r>
              <a:rPr lang="ru-RU" sz="2400" dirty="0"/>
              <a:t>задание на проверку достижения планируемых результатов</a:t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b="1" dirty="0"/>
              <a:t>Технологическая карта позволит учителю: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-реализовать </a:t>
            </a:r>
            <a:r>
              <a:rPr lang="ru-RU" sz="2400" dirty="0"/>
              <a:t>планируемые результаты ФГОС второго поколения;</a:t>
            </a:r>
            <a:br>
              <a:rPr lang="ru-RU" sz="2400" dirty="0"/>
            </a:br>
            <a:r>
              <a:rPr lang="ru-RU" sz="2400" dirty="0" smtClean="0"/>
              <a:t>-определить </a:t>
            </a:r>
            <a:r>
              <a:rPr lang="ru-RU" sz="2400" dirty="0"/>
              <a:t>универсальные учебные действия, которые формируются в процессе изучения конкретной темы, всего учебного курса;</a:t>
            </a:r>
            <a:br>
              <a:rPr lang="ru-RU" sz="2400" dirty="0"/>
            </a:br>
            <a:r>
              <a:rPr lang="ru-RU" sz="2400" dirty="0" smtClean="0"/>
              <a:t>-системно </a:t>
            </a:r>
            <a:r>
              <a:rPr lang="ru-RU" sz="2400" dirty="0"/>
              <a:t>формировать у учащихся универсальные учебные действия;</a:t>
            </a:r>
            <a:br>
              <a:rPr lang="ru-RU" sz="2400" dirty="0"/>
            </a:br>
            <a:r>
              <a:rPr lang="ru-RU" sz="2400" dirty="0" smtClean="0"/>
              <a:t>-осмыслить </a:t>
            </a:r>
            <a:r>
              <a:rPr lang="ru-RU" sz="2400" dirty="0"/>
              <a:t>и спроектировать последовательность работы по освоению темы от цели до конечного результата;</a:t>
            </a:r>
            <a:br>
              <a:rPr lang="ru-RU" sz="2400" dirty="0"/>
            </a:br>
            <a:r>
              <a:rPr lang="ru-RU" sz="2400" dirty="0" smtClean="0"/>
              <a:t>-определить </a:t>
            </a:r>
            <a:r>
              <a:rPr lang="ru-RU" sz="2400" dirty="0"/>
              <a:t>уровень раскрытия понятий на данном этапе и соотнести его с дальнейшим обучением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(</a:t>
            </a:r>
            <a:r>
              <a:rPr lang="ru-RU" sz="2400" dirty="0"/>
              <a:t>вписать конкретный урок в систему уроков);</a:t>
            </a:r>
            <a:br>
              <a:rPr lang="ru-RU" sz="2400" dirty="0"/>
            </a:br>
            <a:r>
              <a:rPr lang="ru-RU" sz="2400" dirty="0" smtClean="0"/>
              <a:t>-проектировать </a:t>
            </a:r>
            <a:r>
              <a:rPr lang="ru-RU" sz="2400" dirty="0"/>
              <a:t>свою деятельность на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четверть</a:t>
            </a:r>
            <a:r>
              <a:rPr lang="ru-RU" sz="2400" dirty="0"/>
              <a:t>, полугодие, год посредством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перехода </a:t>
            </a:r>
            <a:r>
              <a:rPr lang="ru-RU" sz="2400" dirty="0"/>
              <a:t>от поурочного планирования к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проектированию </a:t>
            </a:r>
            <a:r>
              <a:rPr lang="ru-RU" sz="2400" dirty="0"/>
              <a:t>темы;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3" name="Рисунок 2" descr="uchilk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48214" y="3717032"/>
            <a:ext cx="2995786" cy="3003839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sz="2400" b="1" dirty="0" smtClean="0"/>
              <a:t>Технологическая карта позволит учителю: </a:t>
            </a:r>
            <a:br>
              <a:rPr lang="ru-RU" sz="2400" b="1" dirty="0" smtClean="0"/>
            </a:br>
            <a:r>
              <a:rPr lang="ru-RU" sz="2400" dirty="0" smtClean="0"/>
              <a:t>-освободить </a:t>
            </a:r>
            <a:r>
              <a:rPr lang="ru-RU" sz="2400" dirty="0"/>
              <a:t>время для творчества - использование готовых разработок по темам освобождает учителя от непродуктивной рутинной работы,</a:t>
            </a:r>
            <a:br>
              <a:rPr lang="ru-RU" sz="2400" dirty="0"/>
            </a:br>
            <a:r>
              <a:rPr lang="ru-RU" sz="2400" dirty="0" smtClean="0"/>
              <a:t>-определить </a:t>
            </a:r>
            <a:r>
              <a:rPr lang="ru-RU" sz="2400" dirty="0"/>
              <a:t>возможности реализации </a:t>
            </a:r>
            <a:r>
              <a:rPr lang="ru-RU" sz="2400" dirty="0" err="1"/>
              <a:t>межпредметных</a:t>
            </a:r>
            <a:r>
              <a:rPr lang="ru-RU" sz="2400" dirty="0"/>
              <a:t> знаний (установить связи и зависимости между предметами и результатами обучения);</a:t>
            </a:r>
            <a:br>
              <a:rPr lang="ru-RU" sz="2400" dirty="0"/>
            </a:br>
            <a:r>
              <a:rPr lang="ru-RU" sz="2400" dirty="0" smtClean="0"/>
              <a:t>-на </a:t>
            </a:r>
            <a:r>
              <a:rPr lang="ru-RU" sz="2400" dirty="0"/>
              <a:t>практике реализовать </a:t>
            </a:r>
            <a:r>
              <a:rPr lang="ru-RU" sz="2400" dirty="0" err="1"/>
              <a:t>метапредметные</a:t>
            </a:r>
            <a:r>
              <a:rPr lang="ru-RU" sz="2400" dirty="0"/>
              <a:t> связи и обеспечить согласованные действия всех участников педагогического процесса;</a:t>
            </a:r>
            <a:br>
              <a:rPr lang="ru-RU" sz="2400" dirty="0"/>
            </a:br>
            <a:r>
              <a:rPr lang="ru-RU" sz="2400" dirty="0" smtClean="0"/>
              <a:t>-выполнять </a:t>
            </a:r>
            <a:r>
              <a:rPr lang="ru-RU" sz="2400" dirty="0"/>
              <a:t>диагностику достижения планируемых результатов учащимися на каждом этапе освоения темы.</a:t>
            </a:r>
            <a:br>
              <a:rPr lang="ru-RU" sz="2400" dirty="0"/>
            </a:br>
            <a:r>
              <a:rPr lang="ru-RU" sz="2400" dirty="0" smtClean="0"/>
              <a:t>-решить </a:t>
            </a:r>
            <a:r>
              <a:rPr lang="ru-RU" sz="2400" dirty="0"/>
              <a:t>организационно-методические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проблемы </a:t>
            </a:r>
            <a:r>
              <a:rPr lang="ru-RU" sz="2400" dirty="0"/>
              <a:t>(замещение уроков, выполнение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учебного </a:t>
            </a:r>
            <a:r>
              <a:rPr lang="ru-RU" sz="2400" dirty="0"/>
              <a:t>плана и т. д.);</a:t>
            </a:r>
            <a:br>
              <a:rPr lang="ru-RU" sz="2400" dirty="0"/>
            </a:br>
            <a:r>
              <a:rPr lang="ru-RU" sz="2400" dirty="0" smtClean="0"/>
              <a:t>-соотнести </a:t>
            </a:r>
            <a:r>
              <a:rPr lang="ru-RU" sz="2400" dirty="0"/>
              <a:t>результат с целью обучения после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создания </a:t>
            </a:r>
            <a:r>
              <a:rPr lang="ru-RU" sz="2400" dirty="0"/>
              <a:t>продукта — набора технологических карт.</a:t>
            </a:r>
            <a:br>
              <a:rPr lang="ru-RU" sz="2400" dirty="0"/>
            </a:br>
            <a:r>
              <a:rPr lang="ru-RU" sz="2400" dirty="0" smtClean="0"/>
              <a:t>-обеспечить </a:t>
            </a:r>
            <a:r>
              <a:rPr lang="ru-RU" sz="2400" dirty="0"/>
              <a:t>повышение качества образования.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3" name="Рисунок 2" descr="uchilk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80820" y="4077072"/>
            <a:ext cx="2463180" cy="2469801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8618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/>
              <a:t>Технологическая карта позволит администрации школы </a:t>
            </a:r>
            <a:r>
              <a:rPr lang="ru-RU" sz="2400" dirty="0"/>
              <a:t>контролировать выполнение программы и достижение планируемых результатов, а также осуществлять необходимую методическую помощь.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3" name="Рисунок 2" descr="gngst00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3645024"/>
            <a:ext cx="3455119" cy="2883967"/>
          </a:xfrm>
          <a:prstGeom prst="rect">
            <a:avLst/>
          </a:prstGeom>
        </p:spPr>
      </p:pic>
      <p:pic>
        <p:nvPicPr>
          <p:cNvPr id="4" name="Рисунок 3" descr="gngst00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16488" y="3797424"/>
            <a:ext cx="3455119" cy="2883967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42594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/>
              <a:t>Использование технологической карты обеспечивает условия для повышения качества обучения</a:t>
            </a:r>
            <a:r>
              <a:rPr lang="ru-RU" sz="2400" dirty="0"/>
              <a:t>, так как:</a:t>
            </a:r>
            <a:br>
              <a:rPr lang="ru-RU" sz="2400" dirty="0"/>
            </a:br>
            <a:r>
              <a:rPr lang="ru-RU" sz="2400" dirty="0" smtClean="0"/>
              <a:t>-учебный </a:t>
            </a:r>
            <a:r>
              <a:rPr lang="ru-RU" sz="2400" dirty="0"/>
              <a:t>процесс по освоению темы (раздела) проектируется от цели до результата;</a:t>
            </a:r>
            <a:br>
              <a:rPr lang="ru-RU" sz="2400" dirty="0"/>
            </a:br>
            <a:r>
              <a:rPr lang="ru-RU" sz="2400" dirty="0" smtClean="0"/>
              <a:t>-используются </a:t>
            </a:r>
            <a:r>
              <a:rPr lang="ru-RU" sz="2400" dirty="0"/>
              <a:t>эффективные методы работы с информацией;</a:t>
            </a:r>
            <a:br>
              <a:rPr lang="ru-RU" sz="2400" dirty="0"/>
            </a:br>
            <a:r>
              <a:rPr lang="ru-RU" sz="2400" dirty="0" smtClean="0"/>
              <a:t>-организуется </a:t>
            </a:r>
            <a:r>
              <a:rPr lang="ru-RU" sz="2400" dirty="0"/>
              <a:t>поэтапная самостоятельная учебная, интеллектуально-познавательная и рефлексивная деятельность школьников;</a:t>
            </a:r>
            <a:br>
              <a:rPr lang="ru-RU" sz="2400" dirty="0"/>
            </a:br>
            <a:r>
              <a:rPr lang="ru-RU" sz="2400" dirty="0" smtClean="0"/>
              <a:t>-обеспечиваются </a:t>
            </a:r>
            <a:r>
              <a:rPr lang="ru-RU" sz="2400" dirty="0"/>
              <a:t>условия для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применения </a:t>
            </a:r>
            <a:r>
              <a:rPr lang="ru-RU" sz="2400" dirty="0"/>
              <a:t>знаний и умений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 </a:t>
            </a:r>
            <a:r>
              <a:rPr lang="ru-RU" sz="2400" dirty="0"/>
              <a:t>практической деятельности.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3" name="Рисунок 2" descr="ko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3645024"/>
            <a:ext cx="2668134" cy="2678807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188641"/>
          <a:ext cx="8640960" cy="59991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69019"/>
                <a:gridCol w="5571941"/>
              </a:tblGrid>
              <a:tr h="302483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ТЕХНОЛОГИЧЕСКАЯ КАРТА УРОКА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2483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2483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Класс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2483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Тип урока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2483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Тема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71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1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Задачи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Образовательные:</a:t>
                      </a:r>
                      <a:br>
                        <a:rPr lang="ru-RU" sz="14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Развивающие:</a:t>
                      </a:r>
                      <a:br>
                        <a:rPr lang="ru-RU" sz="14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Воспитательные:</a:t>
                      </a:r>
                      <a:endParaRPr lang="ru-RU" sz="140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8128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УУД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ЛичностныеУУД</a:t>
                      </a:r>
                      <a:r>
                        <a:rPr lang="ru-RU" sz="14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  </a:t>
                      </a:r>
                      <a:r>
                        <a:rPr lang="ru-RU" sz="1400" i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          Регулятивные УУД:</a:t>
                      </a:r>
                      <a:endParaRPr lang="ru-RU" sz="140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Коммуникативные </a:t>
                      </a:r>
                      <a:r>
                        <a:rPr lang="ru-RU" sz="1400" i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УУД:</a:t>
                      </a:r>
                      <a:r>
                        <a:rPr lang="ru-RU" sz="1400" i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</a:t>
                      </a:r>
                      <a:r>
                        <a:rPr lang="ru-RU" sz="1400" i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Познавательные </a:t>
                      </a:r>
                      <a:r>
                        <a:rPr lang="ru-RU" sz="14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УУД:</a:t>
                      </a:r>
                      <a:endParaRPr lang="ru-RU" sz="140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1008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Планируемые результаты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Предметные: знать…                              уметь…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Личностные:</a:t>
                      </a:r>
                      <a:r>
                        <a:rPr lang="ru-RU" sz="14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4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Метапредметные</a:t>
                      </a:r>
                      <a:r>
                        <a:rPr lang="ru-RU" sz="14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  <a:endParaRPr lang="ru-RU" sz="140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2571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Основные понятия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71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Межпредметные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связи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9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Ресурсы</a:t>
                      </a: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основные</a:t>
                      </a:r>
                      <a:r>
                        <a:rPr lang="ru-RU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 дополнительные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29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Формы урока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29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Технология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9504" y="332660"/>
          <a:ext cx="8964494" cy="61191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642"/>
                <a:gridCol w="1280642"/>
                <a:gridCol w="1280642"/>
                <a:gridCol w="1280642"/>
                <a:gridCol w="1280642"/>
                <a:gridCol w="1280642"/>
                <a:gridCol w="1280642"/>
              </a:tblGrid>
              <a:tr h="648072">
                <a:tc gridSpan="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Технологическая карта с методической структурой урока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8072">
                <a:tc rowSpan="2"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Дидактическая</a:t>
                      </a:r>
                      <a:b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  урока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Методическая структура урока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Признаки</a:t>
                      </a:r>
                      <a:b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решения</a:t>
                      </a:r>
                      <a:b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дидактических задач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480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Методы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обучения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Форма</a:t>
                      </a:r>
                      <a:b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деятельности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Методические</a:t>
                      </a:r>
                      <a:b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приемы и их</a:t>
                      </a:r>
                      <a:b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содержание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Средства</a:t>
                      </a:r>
                      <a:b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обучения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Способы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организации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деятельности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Организацион</a:t>
                      </a: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ный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момент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Актуализация знаний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Сообщение нового материала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Закрепление изученного материала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Подведение итогов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Домашнее задание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285</Words>
  <Application>Microsoft Office PowerPoint</Application>
  <PresentationFormat>Экран (4:3)</PresentationFormat>
  <Paragraphs>99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Технологическая карта урока, соответствующая требованиям ФГОС</vt:lpstr>
      <vt:lpstr>Технологическая карта — это новый вид методической продукции, обеспечивающей эффективное и качественное преподавание учебных курсов в школе и возможность достижения планируемых результатов освоения основных образовательных программ на ступени начального образования в соответствии с ФГОС второго поколения.  Обучение с использованием технологической карты позволяет организовать эффективный учебный процесс, обеспечить реализацию предметных, метапредметных и личностных умений (универсальных учебных действий), в соответствии с требованиями ФГОС второго поколения, существенно сократить время на подготовку учителя к уроку. </vt:lpstr>
      <vt:lpstr>Структура технологической карты включает: -название темы с указанием часов, отведенных на ее изучение -цель освоения учебного содержания -планируемые результаты (личностные, предметные, метапредметные, информационно-интеллектуальную компетентность и УУД) -метапредметные связи и организацию пространства (формы работы и ресурсы) -основные понятия темы -технологию изучения указанной темы (на каждом этапе работы определяется цель и прогнозируемый результат, даются практические задания на отработку материала и диагностические задания на проверку его понимания и усвоения) -контрольное задание на проверку достижения планируемых результатов </vt:lpstr>
      <vt:lpstr>Технологическая карта позволит учителю: -реализовать планируемые результаты ФГОС второго поколения; -определить универсальные учебные действия, которые формируются в процессе изучения конкретной темы, всего учебного курса; -системно формировать у учащихся универсальные учебные действия; -осмыслить и спроектировать последовательность работы по освоению темы от цели до конечного результата; -определить уровень раскрытия понятий на данном этапе и соотнести его с дальнейшим обучением  (вписать конкретный урок в систему уроков); -проектировать свою деятельность на  четверть, полугодие, год посредством  перехода от поурочного планирования к  проектированию темы; </vt:lpstr>
      <vt:lpstr>Технологическая карта позволит учителю:  -освободить время для творчества - использование готовых разработок по темам освобождает учителя от непродуктивной рутинной работы, -определить возможности реализации межпредметных знаний (установить связи и зависимости между предметами и результатами обучения); -на практике реализовать метапредметные связи и обеспечить согласованные действия всех участников педагогического процесса; -выполнять диагностику достижения планируемых результатов учащимися на каждом этапе освоения темы. -решить организационно-методические  проблемы (замещение уроков, выполнение  учебного плана и т. д.); -соотнести результат с целью обучения после  создания продукта — набора технологических карт. -обеспечить повышение качества образования. </vt:lpstr>
      <vt:lpstr>Технологическая карта позволит администрации школы контролировать выполнение программы и достижение планируемых результатов, а также осуществлять необходимую методическую помощь. </vt:lpstr>
      <vt:lpstr>Использование технологической карты обеспечивает условия для повышения качества обучения, так как: -учебный процесс по освоению темы (раздела) проектируется от цели до результата; -используются эффективные методы работы с информацией; -организуется поэтапная самостоятельная учебная, интеллектуально-познавательная и рефлексивная деятельность школьников; -обеспечиваются условия для  применения знаний и умений  в практической деятельности. </vt:lpstr>
      <vt:lpstr>Слайд 8</vt:lpstr>
      <vt:lpstr>Слайд 9</vt:lpstr>
      <vt:lpstr>Слайд 10</vt:lpstr>
      <vt:lpstr>Технологическая карта урока Учитель: Предмет:                                                                        Тема занятия: Класс:                                                                             Цели урока: Дата:                                                                               Образовательные ресурсы:</vt:lpstr>
      <vt:lpstr>Технологическая карта урока Учитель: Предмет:                                                                        Тема занятия: Класс:                                                                             Цели урока: Дата:                                                                               Образовательные ресурсы: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Технологическая карта урока, соответствующая требованиям ФГОС</dc:title>
  <dc:creator>Аленка</dc:creator>
  <cp:lastModifiedBy>imperial</cp:lastModifiedBy>
  <cp:revision>12</cp:revision>
  <dcterms:created xsi:type="dcterms:W3CDTF">2013-03-17T14:01:02Z</dcterms:created>
  <dcterms:modified xsi:type="dcterms:W3CDTF">2016-11-09T10:28:44Z</dcterms:modified>
</cp:coreProperties>
</file>