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73" r:id="rId2"/>
    <p:sldId id="274" r:id="rId3"/>
    <p:sldId id="289" r:id="rId4"/>
    <p:sldId id="290" r:id="rId5"/>
    <p:sldId id="291" r:id="rId6"/>
    <p:sldId id="278" r:id="rId7"/>
    <p:sldId id="279" r:id="rId8"/>
    <p:sldId id="287" r:id="rId9"/>
    <p:sldId id="281" r:id="rId10"/>
    <p:sldId id="283" r:id="rId11"/>
    <p:sldId id="284" r:id="rId12"/>
    <p:sldId id="288" r:id="rId13"/>
    <p:sldId id="29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94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C047B5-EF9D-4D06-8032-B387590C4FEC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777EEA-F849-4F5D-80C9-76806444646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84C529F-3475-4241-9F8F-08E1D8D3D9C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777EEA-F849-4F5D-80C9-76806444646F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FD335-3E43-46CB-B68C-AC0E09D32E06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B36BC98-4751-411E-83DE-99BA32BBE2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FD335-3E43-46CB-B68C-AC0E09D32E06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6BC98-4751-411E-83DE-99BA32BBE2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FD335-3E43-46CB-B68C-AC0E09D32E06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6BC98-4751-411E-83DE-99BA32BBE2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FD335-3E43-46CB-B68C-AC0E09D32E06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B36BC98-4751-411E-83DE-99BA32BBE2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FD335-3E43-46CB-B68C-AC0E09D32E06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6BC98-4751-411E-83DE-99BA32BBE2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FD335-3E43-46CB-B68C-AC0E09D32E06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6BC98-4751-411E-83DE-99BA32BBE2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FD335-3E43-46CB-B68C-AC0E09D32E06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B36BC98-4751-411E-83DE-99BA32BBE2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FD335-3E43-46CB-B68C-AC0E09D32E06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6BC98-4751-411E-83DE-99BA32BBE2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FD335-3E43-46CB-B68C-AC0E09D32E06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6BC98-4751-411E-83DE-99BA32BBE2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FD335-3E43-46CB-B68C-AC0E09D32E06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6BC98-4751-411E-83DE-99BA32BBE2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FD335-3E43-46CB-B68C-AC0E09D32E06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6BC98-4751-411E-83DE-99BA32BBE2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81FD335-3E43-46CB-B68C-AC0E09D32E06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B36BC98-4751-411E-83DE-99BA32BBE2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332656" y="1700808"/>
            <a:ext cx="10297144" cy="4176464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7030A0"/>
                </a:solidFill>
              </a:rPr>
              <a:t>    </a:t>
            </a:r>
            <a:r>
              <a:rPr lang="ru-RU" sz="6700" b="1" dirty="0" smtClean="0">
                <a:solidFill>
                  <a:srgbClr val="7030A0"/>
                </a:solidFill>
              </a:rPr>
              <a:t>МОДЕЛЬ ВЫПУСКНИКА НАЧАЛЬНОЙ ШКОЛЫ</a:t>
            </a:r>
            <a:endParaRPr lang="ru-RU" sz="6700" b="1" dirty="0">
              <a:solidFill>
                <a:srgbClr val="7030A0"/>
              </a:solidFill>
            </a:endParaRPr>
          </a:p>
        </p:txBody>
      </p:sp>
      <p:sp>
        <p:nvSpPr>
          <p:cNvPr id="614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00338" y="6623369"/>
            <a:ext cx="6443662" cy="45719"/>
          </a:xfrm>
        </p:spPr>
        <p:txBody>
          <a:bodyPr>
            <a:normAutofit fontScale="25000" lnSpcReduction="20000"/>
          </a:bodyPr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</p:txBody>
      </p:sp>
      <p:pic>
        <p:nvPicPr>
          <p:cNvPr id="16386" name="Picture 2" descr="http://www.irigo.ru/images/upload/ru/2156/VSch_3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00" y="0"/>
            <a:ext cx="2857500" cy="28575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14290"/>
            <a:ext cx="7242048" cy="804704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7030A0"/>
                </a:solidFill>
              </a:rPr>
              <a:t>МОДЕЛЬ ОБУЧАЮЩИХСЯ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9512" y="1556792"/>
            <a:ext cx="3384376" cy="4565650"/>
          </a:xfrm>
        </p:spPr>
        <p:txBody>
          <a:bodyPr>
            <a:normAutofit fontScale="92500" lnSpcReduction="200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300" b="1" i="1" dirty="0" smtClean="0"/>
              <a:t>Способность</a:t>
            </a:r>
            <a:endParaRPr lang="en-US" sz="2300" b="1" i="1" dirty="0" smtClean="0"/>
          </a:p>
          <a:p>
            <a:pPr marL="274320" indent="-274320" fontAlgn="auto">
              <a:spcAft>
                <a:spcPts val="0"/>
              </a:spcAft>
              <a:buNone/>
              <a:defRPr/>
            </a:pPr>
            <a:r>
              <a:rPr lang="en-US" sz="2300" b="1" i="1" dirty="0" smtClean="0"/>
              <a:t> </a:t>
            </a:r>
            <a:r>
              <a:rPr lang="en-US" sz="2300" b="1" i="1" dirty="0" smtClean="0"/>
              <a:t> </a:t>
            </a:r>
            <a:r>
              <a:rPr lang="ru-RU" sz="2300" b="1" i="1" dirty="0" smtClean="0"/>
              <a:t> </a:t>
            </a:r>
            <a:r>
              <a:rPr lang="ru-RU" sz="2300" b="1" i="1" dirty="0" smtClean="0"/>
              <a:t>к творчеству;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300" b="1" i="1" dirty="0" smtClean="0"/>
              <a:t>способность мыслить;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300" b="1" i="1" dirty="0" err="1" smtClean="0"/>
              <a:t>Любознатель</a:t>
            </a:r>
            <a:endParaRPr lang="en-US" sz="2300" b="1" i="1" dirty="0" smtClean="0"/>
          </a:p>
          <a:p>
            <a:pPr marL="274320" indent="-274320" fontAlgn="auto">
              <a:spcAft>
                <a:spcPts val="0"/>
              </a:spcAft>
              <a:buNone/>
              <a:defRPr/>
            </a:pPr>
            <a:r>
              <a:rPr lang="en-US" sz="2300" b="1" i="1" dirty="0" smtClean="0"/>
              <a:t> </a:t>
            </a:r>
            <a:r>
              <a:rPr lang="en-US" sz="2300" b="1" i="1" dirty="0" smtClean="0"/>
              <a:t>  </a:t>
            </a:r>
            <a:r>
              <a:rPr lang="ru-RU" sz="2300" b="1" i="1" dirty="0" err="1" smtClean="0"/>
              <a:t>ность</a:t>
            </a:r>
            <a:r>
              <a:rPr lang="ru-RU" sz="2300" b="1" i="1" dirty="0" smtClean="0"/>
              <a:t>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300" b="1" i="1" dirty="0" smtClean="0"/>
              <a:t>успех;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300" b="1" i="1" dirty="0" smtClean="0"/>
              <a:t>порядочность;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300" b="1" i="1" dirty="0" smtClean="0"/>
              <a:t>честность;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300" b="1" i="1" dirty="0" smtClean="0"/>
              <a:t>доброта;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300" b="1" i="1" dirty="0" smtClean="0"/>
              <a:t>независимость;</a:t>
            </a:r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300" b="1" i="1" dirty="0" err="1" smtClean="0"/>
              <a:t>Интеллектуаль</a:t>
            </a:r>
            <a:endParaRPr lang="en-US" sz="2300" b="1" i="1" dirty="0" smtClean="0"/>
          </a:p>
          <a:p>
            <a:pPr marL="274320" indent="-274320" algn="just" fontAlgn="auto">
              <a:spcAft>
                <a:spcPts val="0"/>
              </a:spcAft>
              <a:buNone/>
              <a:defRPr/>
            </a:pPr>
            <a:r>
              <a:rPr lang="en-US" sz="2300" b="1" i="1" dirty="0" smtClean="0"/>
              <a:t> </a:t>
            </a:r>
            <a:r>
              <a:rPr lang="en-US" sz="2300" b="1" i="1" dirty="0" smtClean="0"/>
              <a:t> </a:t>
            </a:r>
            <a:r>
              <a:rPr lang="ru-RU" sz="2300" b="1" i="1" dirty="0" err="1" smtClean="0"/>
              <a:t>ная</a:t>
            </a:r>
            <a:r>
              <a:rPr lang="ru-RU" sz="2300" b="1" i="1" dirty="0" smtClean="0"/>
              <a:t> </a:t>
            </a:r>
            <a:r>
              <a:rPr lang="ru-RU" sz="2300" b="1" i="1" dirty="0" smtClean="0"/>
              <a:t>развитость</a:t>
            </a:r>
            <a:r>
              <a:rPr lang="ru-RU" b="1" i="1" dirty="0" smtClean="0"/>
              <a:t>;</a:t>
            </a:r>
            <a:endParaRPr lang="ru-RU" b="1" i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36096" y="1600200"/>
            <a:ext cx="3707904" cy="4565650"/>
          </a:xfrm>
        </p:spPr>
        <p:txBody>
          <a:bodyPr>
            <a:normAutofit fontScale="92500" lnSpcReduction="20000"/>
          </a:bodyPr>
          <a:lstStyle/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400" b="1" i="1" dirty="0" smtClean="0"/>
              <a:t>открытость;</a:t>
            </a:r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400" b="1" i="1" dirty="0" smtClean="0"/>
              <a:t>наличие собственных убеждений;</a:t>
            </a:r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400" b="1" i="1" dirty="0" smtClean="0"/>
              <a:t>уравновешенность;</a:t>
            </a:r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400" b="1" i="1" dirty="0" smtClean="0"/>
              <a:t>организованность;</a:t>
            </a:r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400" b="1" i="1" dirty="0" smtClean="0"/>
              <a:t>чувство юмора;</a:t>
            </a:r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400" b="1" i="1" dirty="0" smtClean="0"/>
              <a:t>эмоциональность;</a:t>
            </a:r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400" b="1" i="1" dirty="0" smtClean="0"/>
              <a:t>искренность;</a:t>
            </a:r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400" b="1" i="1" dirty="0" smtClean="0"/>
              <a:t>самостоятельность;</a:t>
            </a:r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400" b="1" i="1" dirty="0" smtClean="0"/>
              <a:t>воспитанность</a:t>
            </a:r>
            <a:r>
              <a:rPr lang="ru-RU" b="1" i="1" dirty="0" smtClean="0"/>
              <a:t>.</a:t>
            </a:r>
            <a:endParaRPr lang="ru-RU" b="1" i="1" dirty="0"/>
          </a:p>
        </p:txBody>
      </p:sp>
      <p:pic>
        <p:nvPicPr>
          <p:cNvPr id="1026" name="Picture 2" descr="G:\_my_pictures\20150313-0006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340768"/>
            <a:ext cx="2808312" cy="2304256"/>
          </a:xfrm>
          <a:prstGeom prst="rect">
            <a:avLst/>
          </a:prstGeom>
          <a:noFill/>
        </p:spPr>
      </p:pic>
      <p:pic>
        <p:nvPicPr>
          <p:cNvPr id="1027" name="Picture 3" descr="G:\_my_pictures\20150313-0002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4437112"/>
            <a:ext cx="2520280" cy="20882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Рисунок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93759"/>
          <a:ext cx="9144000" cy="6687762"/>
        </p:xfrm>
        <a:graphic>
          <a:graphicData uri="http://schemas.openxmlformats.org/drawingml/2006/table">
            <a:tbl>
              <a:tblPr/>
              <a:tblGrid>
                <a:gridCol w="1531390"/>
                <a:gridCol w="2877334"/>
                <a:gridCol w="4735276"/>
              </a:tblGrid>
              <a:tr h="9164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УУД</a:t>
                      </a:r>
                      <a:endParaRPr lang="ru-RU" sz="16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90" marR="59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Результаты </a:t>
                      </a:r>
                      <a:r>
                        <a:rPr lang="ru-RU" sz="1800" b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предшкольного</a:t>
                      </a:r>
                      <a:endParaRPr lang="ru-RU" sz="16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образования</a:t>
                      </a:r>
                      <a:endParaRPr lang="ru-RU" sz="16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90" marR="59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Способности как результаты обучения в 1 классе</a:t>
                      </a:r>
                      <a:endParaRPr lang="ru-RU" sz="16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90" marR="59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85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Личностные</a:t>
                      </a:r>
                      <a:endParaRPr lang="ru-RU" sz="16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90" marR="59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Calibri"/>
                          <a:cs typeface="Times New Roman"/>
                        </a:rPr>
                        <a:t>Сформированность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 положительного отношения родителей и детей к поступлению в школу.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90" marR="59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Оценка общепринятых норм и ценностей с позиции «хорошо», «плохо».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90" marR="59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85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Регулятивные</a:t>
                      </a:r>
                      <a:endParaRPr lang="ru-RU" sz="16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90" marR="59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Выполнение заданий по аналогии.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90" marR="59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Определять тему урока, ставить цель с помощью учителя.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Уметь оценить свою работу и товарища на уроке.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90" marR="59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37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Познавательные</a:t>
                      </a:r>
                      <a:endParaRPr lang="ru-RU" sz="16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90" marR="59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Уметь слушать и слышать.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Уметь определять своё отношение к миру.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Уровень интереса – любознательность.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90" marR="59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Уметь работать с учебником, с дополнительной литературой: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обобщать, делать выводы.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90" marR="59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02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Коммуникативные</a:t>
                      </a:r>
                      <a:endParaRPr lang="ru-RU" sz="16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90" marR="59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Умение общаться со сверстниками как в процессе игровой деятельности, так и вне её.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90" marR="59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l" hangingPunct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Times New Roman"/>
                          <a:ea typeface="Times New Roman"/>
                          <a:cs typeface="Times New Roman"/>
                        </a:rPr>
                        <a:t>Слушать и понимать товарищей, уметь работать в парах, в малых группах, соблюдать правила общения.</a:t>
                      </a:r>
                      <a:endParaRPr lang="ru-RU" sz="2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21590" algn="l" hangingPunct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Times New Roman"/>
                          <a:ea typeface="Times New Roman"/>
                          <a:cs typeface="Times New Roman"/>
                        </a:rPr>
                        <a:t>Учиться выполнять различные роли в группе.</a:t>
                      </a:r>
                      <a:endParaRPr lang="ru-RU" sz="2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090" marR="59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972452" cy="1124744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7030A0"/>
                </a:solidFill>
              </a:rPr>
              <a:t>ФГОС 2 поколения</a:t>
            </a:r>
            <a:endParaRPr lang="ru-RU" sz="48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0825" y="1412875"/>
            <a:ext cx="7850188" cy="4846638"/>
          </a:xfrm>
        </p:spPr>
        <p:txBody>
          <a:bodyPr>
            <a:normAutofit fontScale="70000" lnSpcReduction="20000"/>
          </a:bodyPr>
          <a:lstStyle/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      </a:t>
            </a:r>
            <a:r>
              <a:rPr lang="ru-RU" sz="3400" b="1" i="1" dirty="0" smtClean="0"/>
              <a:t>«Совершенствование системы начального образования направлено на решение ряда задач, среди которых следует особо выделить создание прочного фундамента для последующего обучения. Это предполагает не только освоение младшими школьниками системы опорных знаний и умений, но и их успешное включение в учебную деятельность, становление учебной самостоятельности. Начальная школа должна помочь детям освоить эффективные средства управления учебной деятельностью, развить способности к сотрудничеству.»</a:t>
            </a:r>
          </a:p>
          <a:p>
            <a:pPr marL="274320" indent="-274320" algn="ctr" fontAlgn="auto">
              <a:spcAft>
                <a:spcPts val="0"/>
              </a:spcAft>
              <a:buFont typeface="Wingdings 2"/>
              <a:buChar char=""/>
              <a:defRPr/>
            </a:pPr>
            <a:endParaRPr lang="ru-RU" sz="3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04800" y="1052736"/>
            <a:ext cx="8686800" cy="5400600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>«Модель выпускника» начальной школы — это предполагаемый результат реализации образовательной программы ФГОС, общий ответ на вопрос о том, какой «продукт» должен получиться в результате деятельности педагогического коллектива на каждой из ступеней образования.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0113" y="404663"/>
            <a:ext cx="8243887" cy="1800201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b="1" dirty="0" smtClean="0">
                <a:solidFill>
                  <a:srgbClr val="7030A0"/>
                </a:solidFill>
              </a:rPr>
              <a:t>формирования новых компетенций:</a:t>
            </a:r>
            <a:br>
              <a:rPr lang="ru-RU" b="1" dirty="0" smtClean="0">
                <a:solidFill>
                  <a:srgbClr val="7030A0"/>
                </a:solidFill>
              </a:rPr>
            </a:b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899592" y="2348880"/>
            <a:ext cx="8092008" cy="3731245"/>
          </a:xfrm>
        </p:spPr>
        <p:txBody>
          <a:bodyPr>
            <a:noAutofit/>
          </a:bodyPr>
          <a:lstStyle/>
          <a:p>
            <a:r>
              <a:rPr lang="ru-RU" b="1" i="1" dirty="0" smtClean="0"/>
              <a:t>- умения  работать с большими объектами информации;</a:t>
            </a:r>
            <a:endParaRPr lang="ru-RU" b="1" dirty="0" smtClean="0"/>
          </a:p>
          <a:p>
            <a:r>
              <a:rPr lang="ru-RU" b="1" i="1" dirty="0" smtClean="0"/>
              <a:t>- коммуникативных навыков;</a:t>
            </a:r>
            <a:endParaRPr lang="ru-RU" b="1" dirty="0" smtClean="0"/>
          </a:p>
          <a:p>
            <a:r>
              <a:rPr lang="ru-RU" b="1" i="1" dirty="0" smtClean="0"/>
              <a:t>-  </a:t>
            </a:r>
            <a:r>
              <a:rPr lang="ru-RU" b="1" i="1" dirty="0" err="1" smtClean="0"/>
              <a:t>креативности</a:t>
            </a:r>
            <a:r>
              <a:rPr lang="ru-RU" b="1" i="1" dirty="0" smtClean="0"/>
              <a:t>; </a:t>
            </a:r>
            <a:endParaRPr lang="ru-RU" b="1" dirty="0" smtClean="0"/>
          </a:p>
          <a:p>
            <a:r>
              <a:rPr lang="ru-RU" b="1" i="1" dirty="0" smtClean="0"/>
              <a:t>- способности переобучаться.</a:t>
            </a:r>
            <a:endParaRPr lang="ru-RU" b="1" dirty="0" smtClean="0"/>
          </a:p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9" y="908720"/>
            <a:ext cx="8820472" cy="50415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7030A0"/>
                </a:solidFill>
              </a:rPr>
              <a:t>В Стандарте  2009 года определен «портрет» выпускника начальной школы:</a:t>
            </a:r>
            <a:br>
              <a:rPr lang="ru-RU" sz="2800" b="1" dirty="0" smtClean="0">
                <a:solidFill>
                  <a:srgbClr val="7030A0"/>
                </a:solidFill>
              </a:rPr>
            </a:b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1772816"/>
            <a:ext cx="9144000" cy="508518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b="1" dirty="0" smtClean="0"/>
              <a:t>      </a:t>
            </a:r>
            <a:r>
              <a:rPr lang="ru-RU" sz="2000" b="1" i="1" dirty="0" smtClean="0"/>
              <a:t>-любящий свой народ, свой край и свою Родину;</a:t>
            </a:r>
            <a:br>
              <a:rPr lang="ru-RU" sz="2000" b="1" i="1" dirty="0" smtClean="0"/>
            </a:br>
            <a:r>
              <a:rPr lang="ru-RU" sz="2000" b="1" i="1" dirty="0" smtClean="0"/>
              <a:t>  -уважающий и принимающий ценности семьи и общества;</a:t>
            </a:r>
            <a:br>
              <a:rPr lang="ru-RU" sz="2000" b="1" i="1" dirty="0" smtClean="0"/>
            </a:br>
            <a:r>
              <a:rPr lang="ru-RU" sz="2000" b="1" i="1" dirty="0" smtClean="0"/>
              <a:t>  -любознательный, активно и заинтересованно познающий мир;</a:t>
            </a:r>
            <a:br>
              <a:rPr lang="ru-RU" sz="2000" b="1" i="1" dirty="0" smtClean="0"/>
            </a:br>
            <a:r>
              <a:rPr lang="ru-RU" sz="2000" b="1" i="1" dirty="0" smtClean="0"/>
              <a:t>  -владеющий основами умения учиться, способный к организации собственной деятельности;</a:t>
            </a:r>
            <a:br>
              <a:rPr lang="ru-RU" sz="2000" b="1" i="1" dirty="0" smtClean="0"/>
            </a:br>
            <a:r>
              <a:rPr lang="ru-RU" sz="2000" b="1" i="1" dirty="0" smtClean="0"/>
              <a:t>  - готовый самостоятельно действовать и отвечать за свои поступки перед семьей и обществом;</a:t>
            </a:r>
            <a:br>
              <a:rPr lang="ru-RU" sz="2000" b="1" i="1" dirty="0" smtClean="0"/>
            </a:br>
            <a:r>
              <a:rPr lang="ru-RU" sz="2000" b="1" i="1" dirty="0" smtClean="0"/>
              <a:t>  - доброжелательный, умеющий слушать и слышать собеседника, обосновывать свою позицию,  высказывать свое мнение;</a:t>
            </a:r>
            <a:br>
              <a:rPr lang="ru-RU" sz="2000" b="1" i="1" dirty="0" smtClean="0"/>
            </a:br>
            <a:r>
              <a:rPr lang="ru-RU" sz="2000" b="1" i="1" dirty="0" smtClean="0"/>
              <a:t>  - выполняющий правила здорового и безопасного для себя и окружающих образа жизни.</a:t>
            </a:r>
            <a:endParaRPr lang="ru-RU" sz="20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115328" cy="72008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7030A0"/>
                </a:solidFill>
              </a:rPr>
              <a:t>Личностные качества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0" y="714356"/>
            <a:ext cx="9144000" cy="5742006"/>
          </a:xfrm>
        </p:spPr>
        <p:txBody>
          <a:bodyPr>
            <a:noAutofit/>
          </a:bodyPr>
          <a:lstStyle/>
          <a:p>
            <a:pPr>
              <a:buFont typeface="Wingdings 2" pitchFamily="18" charset="2"/>
              <a:buNone/>
            </a:pPr>
            <a:r>
              <a:rPr lang="en-US" sz="1600" b="1" dirty="0" smtClean="0">
                <a:solidFill>
                  <a:srgbClr val="FF0000"/>
                </a:solidFill>
              </a:rPr>
              <a:t>                               </a:t>
            </a:r>
            <a:r>
              <a:rPr lang="ru-RU" sz="1600" b="1" dirty="0" smtClean="0">
                <a:solidFill>
                  <a:srgbClr val="FF0000"/>
                </a:solidFill>
              </a:rPr>
              <a:t>У </a:t>
            </a:r>
            <a:r>
              <a:rPr lang="ru-RU" sz="1600" b="1" dirty="0" smtClean="0">
                <a:solidFill>
                  <a:srgbClr val="FF0000"/>
                </a:solidFill>
              </a:rPr>
              <a:t>выпускника будут сформированы:</a:t>
            </a:r>
          </a:p>
          <a:p>
            <a:r>
              <a:rPr lang="ru-RU" sz="1400" b="1" i="1" dirty="0" smtClean="0"/>
              <a:t>Внутренняя позиция школьника на уровне положительного отношения к школе и принятия образца «хорошего ученика»;</a:t>
            </a:r>
          </a:p>
          <a:p>
            <a:r>
              <a:rPr lang="ru-RU" sz="1400" b="1" i="1" dirty="0" smtClean="0"/>
              <a:t>широкая мотивационная основа учебной деятельности, включающая социальные, учебно-познавательные и внешние мотивы;</a:t>
            </a:r>
          </a:p>
          <a:p>
            <a:r>
              <a:rPr lang="ru-RU" sz="1400" b="1" i="1" dirty="0" smtClean="0"/>
              <a:t>учебно-познавательный интерес к новому учебному материалу и способам решения новой задачи;</a:t>
            </a:r>
          </a:p>
          <a:p>
            <a:r>
              <a:rPr lang="ru-RU" sz="1400" b="1" i="1" dirty="0" smtClean="0"/>
              <a:t>ориентация на понимание причин успеха в учебной деятельности, в том числе на самоанализ и самоконтроль результата, на понимание предложений и оценок учителей, товарищей, родителей и других людей;</a:t>
            </a:r>
          </a:p>
          <a:p>
            <a:r>
              <a:rPr lang="ru-RU" sz="1400" b="1" i="1" dirty="0" smtClean="0"/>
              <a:t>способность к самооценке на основе критериев успешности учебной деятельности;</a:t>
            </a:r>
          </a:p>
          <a:p>
            <a:r>
              <a:rPr lang="ru-RU" sz="1400" b="1" i="1" dirty="0" smtClean="0"/>
              <a:t>чувства сопричастности и гордости за свою Родину, народ и историю, осознание своей этнической принадлежности;</a:t>
            </a:r>
          </a:p>
          <a:p>
            <a:r>
              <a:rPr lang="ru-RU" sz="1400" b="1" i="1" dirty="0" smtClean="0"/>
              <a:t>ориентация в нравственном содержании собственных поступков и поступков окружающих людей;</a:t>
            </a:r>
          </a:p>
          <a:p>
            <a:r>
              <a:rPr lang="ru-RU" sz="1400" b="1" i="1" dirty="0" smtClean="0"/>
              <a:t>знание основных моральных норм и ориентация на их выполнение; </a:t>
            </a:r>
          </a:p>
          <a:p>
            <a:r>
              <a:rPr lang="ru-RU" sz="1400" b="1" i="1" dirty="0" smtClean="0"/>
              <a:t>развитие этических чувств — стыда, вины, совести как регуляторов поведения;</a:t>
            </a:r>
          </a:p>
          <a:p>
            <a:r>
              <a:rPr lang="ru-RU" sz="1400" b="1" i="1" dirty="0" smtClean="0"/>
              <a:t>установка на здоровый образ жизни;</a:t>
            </a:r>
          </a:p>
          <a:p>
            <a:r>
              <a:rPr lang="ru-RU" sz="1400" b="1" i="1" dirty="0" smtClean="0"/>
              <a:t>основы экологической культуры: принятие ценности природного мира, готовность следовать в своей деятельности нормам природоохранного, нерасточительного, </a:t>
            </a:r>
            <a:r>
              <a:rPr lang="ru-RU" sz="1400" b="1" i="1" dirty="0" err="1" smtClean="0"/>
              <a:t>здоровьесберегаюшего</a:t>
            </a:r>
            <a:r>
              <a:rPr lang="ru-RU" sz="1400" b="1" i="1" dirty="0" smtClean="0"/>
              <a:t> поведения;</a:t>
            </a:r>
          </a:p>
          <a:p>
            <a:r>
              <a:rPr lang="ru-RU" sz="1400" b="1" i="1" dirty="0" smtClean="0"/>
              <a:t>чувство прекрасного на основе знакомства с отечественной художественной культурой.</a:t>
            </a:r>
          </a:p>
          <a:p>
            <a:endParaRPr lang="ru-RU" sz="14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931224" cy="58868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7030A0"/>
                </a:solidFill>
              </a:rPr>
              <a:t> РЕГУЛЯТИВНЫЕ КАЧЕСТВА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340768"/>
            <a:ext cx="8820472" cy="5097925"/>
          </a:xfrm>
        </p:spPr>
        <p:txBody>
          <a:bodyPr>
            <a:no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1800" b="1" dirty="0" smtClean="0">
                <a:solidFill>
                  <a:srgbClr val="FF0000"/>
                </a:solidFill>
              </a:rPr>
              <a:t>                           </a:t>
            </a:r>
            <a:r>
              <a:rPr lang="ru-RU" sz="1800" b="1" dirty="0" smtClean="0">
                <a:solidFill>
                  <a:srgbClr val="FF0000"/>
                </a:solidFill>
              </a:rPr>
              <a:t>Выпускник </a:t>
            </a:r>
            <a:r>
              <a:rPr lang="ru-RU" sz="1800" b="1" dirty="0" smtClean="0">
                <a:solidFill>
                  <a:srgbClr val="FF0000"/>
                </a:solidFill>
              </a:rPr>
              <a:t>научится: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1800" b="1" i="1" dirty="0" smtClean="0"/>
              <a:t>Принимать и сохранять учебную задачу;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1800" b="1" i="1" dirty="0" smtClean="0"/>
              <a:t>учитывать выделенные учителем ориентиры действия в новом учебном материале в сотрудничестве с учителем;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1800" b="1" i="1" dirty="0" smtClean="0"/>
              <a:t>планировать свои действия в соответствии с поставленной задачей и условиями её реализации, в том числе во внутреннем плане;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1800" b="1" i="1" dirty="0" smtClean="0"/>
              <a:t>осуществлять итоговый и пошаговый контроль по результату;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1800" b="1" i="1" dirty="0" smtClean="0"/>
              <a:t>оценивать правильность выполнения действия на уровне адекватной оценки;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1800" b="1" i="1" dirty="0" smtClean="0"/>
              <a:t>адекватно воспринимать предложения и оценку учителей, товарищей, родителей и других людей;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1800" b="1" i="1" dirty="0" smtClean="0"/>
              <a:t>вносить необходимые коррективы в действие после его завершения на основе оценки и учёта характера сделанных ошибок, использовать предложения и оценки для создания нового, более совершенного результата.</a:t>
            </a:r>
            <a:endParaRPr lang="ru-RU" sz="18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58204" cy="792088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7030A0"/>
                </a:solidFill>
              </a:rPr>
              <a:t>познавательные качества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24744"/>
            <a:ext cx="8748464" cy="5331618"/>
          </a:xfrm>
        </p:spPr>
        <p:txBody>
          <a:bodyPr>
            <a:noAutofit/>
          </a:bodyPr>
          <a:lstStyle/>
          <a:p>
            <a:pPr marL="274320" indent="-274320" algn="just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1600" b="1" dirty="0" smtClean="0">
                <a:solidFill>
                  <a:srgbClr val="FF0000"/>
                </a:solidFill>
              </a:rPr>
              <a:t>                                       </a:t>
            </a:r>
            <a:r>
              <a:rPr lang="ru-RU" sz="1600" b="1" dirty="0" smtClean="0">
                <a:solidFill>
                  <a:srgbClr val="FF0000"/>
                </a:solidFill>
              </a:rPr>
              <a:t>Выпускник </a:t>
            </a:r>
            <a:r>
              <a:rPr lang="ru-RU" sz="1600" b="1" dirty="0" smtClean="0">
                <a:solidFill>
                  <a:srgbClr val="FF0000"/>
                </a:solidFill>
              </a:rPr>
              <a:t>научится: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1400" b="1" i="1" dirty="0" smtClean="0"/>
              <a:t>осуществлять поиск необходимой информации для выполнения учебных заданий с использованием учебной литературы, энциклопедий, справочников (включая электронные, цифровые), в открытом информационном пространстве, в том числе контролируемом пространстве Интернета;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1400" b="1" i="1" dirty="0" smtClean="0"/>
              <a:t>осуществлять запись информации с помощью инструментов ИКТ;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1400" b="1" i="1" dirty="0" smtClean="0"/>
              <a:t>использовать знаково-символические средства, в том числе модели (включая виртуальные) и схемы для решения задач;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1400" b="1" i="1" dirty="0" smtClean="0"/>
              <a:t>сообщения в устной и письменной форме;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1400" b="1" i="1" dirty="0" smtClean="0"/>
              <a:t>ориентироваться на разнообразие способов решения задач;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1400" b="1" i="1" dirty="0" smtClean="0"/>
              <a:t>основам смыслового восприятия художественных и познавательных текстов, выделять существенную информацию из сообщений разных видов (в первую очередь текстов);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1400" b="1" i="1" dirty="0" smtClean="0"/>
              <a:t>осуществлять анализ объектов с выделением существенных и несущественных признаков;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1400" b="1" i="1" dirty="0" smtClean="0"/>
              <a:t>осуществлять синтез как составление целого из частей;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1400" b="1" i="1" dirty="0" smtClean="0"/>
              <a:t>проводить сравнение, классификацию по заданным критериям;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1400" b="1" i="1" dirty="0" smtClean="0"/>
              <a:t>устанавливать причинно-следственные связи в изучаемом круге явлений;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1400" b="1" i="1" dirty="0" smtClean="0"/>
              <a:t>строить рассуждения в форме связи простых суждений об объекте, его строении, свойствах и связях;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1400" b="1" i="1" dirty="0" smtClean="0"/>
              <a:t>обобщать на основе выделения сущностной связи;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1400" b="1" i="1" dirty="0" smtClean="0"/>
              <a:t>устанавливать аналогии. 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endParaRPr lang="ru-RU" sz="1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20040"/>
            <a:ext cx="9144000" cy="58868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7030A0"/>
                </a:solidFill>
              </a:rPr>
              <a:t>КОММУНИКАТИВНЫЕ КАЧЕСТВА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3"/>
            <a:ext cx="8472518" cy="5313379"/>
          </a:xfrm>
        </p:spPr>
        <p:txBody>
          <a:bodyPr>
            <a:normAutofit fontScale="62500" lnSpcReduction="20000"/>
          </a:bodyPr>
          <a:lstStyle/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FF0000"/>
                </a:solidFill>
              </a:rPr>
              <a:t>Выпускник научится: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b="1" i="1" dirty="0" smtClean="0"/>
              <a:t>допускать возможность существования у людей различных точек зрения, в том числе не совпадающих с его собственной, и ориентироваться на позицию партнёра в общении и взаимодействии;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b="1" i="1" dirty="0" smtClean="0"/>
              <a:t>учитывать разные мнения и стремиться к координации различных позиций в сотрудничестве;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b="1" i="1" dirty="0" smtClean="0"/>
              <a:t>формулировать собственное мнение и позицию;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b="1" i="1" dirty="0" smtClean="0"/>
              <a:t>договариваться и приходить к общему решению в совместной деятельности, в том числе в ситуации столкновения интересов;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b="1" i="1" dirty="0" smtClean="0"/>
              <a:t>строить понятные для партнёра высказывания, учитывающие, что партнёр знает и видит, а что нет;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b="1" i="1" dirty="0" smtClean="0"/>
              <a:t>задавать вопросы;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b="1" i="1" dirty="0" smtClean="0"/>
              <a:t>использовать речь для регуляции своего действия;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b="1" i="1" dirty="0" smtClean="0"/>
              <a:t>адекватно использовать речевые средства для решения различных коммуникативных задач, строить монологическое высказывание, владеть диалогической формой речи.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</TotalTime>
  <Words>913</Words>
  <Application>Microsoft Office PowerPoint</Application>
  <PresentationFormat>Экран (4:3)</PresentationFormat>
  <Paragraphs>106</Paragraphs>
  <Slides>13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Трек</vt:lpstr>
      <vt:lpstr>    МОДЕЛЬ ВЫПУСКНИКА НАЧАЛЬНОЙ ШКОЛЫ</vt:lpstr>
      <vt:lpstr>ФГОС 2 поколения</vt:lpstr>
      <vt:lpstr>Слайд 3</vt:lpstr>
      <vt:lpstr>формирования новых компетенций: </vt:lpstr>
      <vt:lpstr>В Стандарте  2009 года определен «портрет» выпускника начальной школы: </vt:lpstr>
      <vt:lpstr>Личностные качества</vt:lpstr>
      <vt:lpstr> РЕГУЛЯТИВНЫЕ КАЧЕСТВА</vt:lpstr>
      <vt:lpstr>познавательные качества</vt:lpstr>
      <vt:lpstr>КОММУНИКАТИВНЫЕ КАЧЕСТВА</vt:lpstr>
      <vt:lpstr>МОДЕЛЬ ОБУЧАЮЩИХСЯ</vt:lpstr>
      <vt:lpstr>Слайд 11</vt:lpstr>
      <vt:lpstr>Слайд 12</vt:lpstr>
      <vt:lpstr>Слайд 13</vt:lpstr>
    </vt:vector>
  </TitlesOfParts>
  <Company>Школа9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МОДЕЛЬ ВЫПУСКНИКА НАЧАЛЬНОЙ ШКОЛЫ</dc:title>
  <dc:creator>Начальная школа</dc:creator>
  <cp:lastModifiedBy>биби</cp:lastModifiedBy>
  <cp:revision>18</cp:revision>
  <dcterms:created xsi:type="dcterms:W3CDTF">2014-02-01T11:32:03Z</dcterms:created>
  <dcterms:modified xsi:type="dcterms:W3CDTF">2015-03-23T20:26:11Z</dcterms:modified>
</cp:coreProperties>
</file>