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3" r:id="rId2"/>
    <p:sldId id="274" r:id="rId3"/>
    <p:sldId id="289" r:id="rId4"/>
    <p:sldId id="290" r:id="rId5"/>
    <p:sldId id="291" r:id="rId6"/>
    <p:sldId id="278" r:id="rId7"/>
    <p:sldId id="279" r:id="rId8"/>
    <p:sldId id="287" r:id="rId9"/>
    <p:sldId id="281" r:id="rId10"/>
    <p:sldId id="283" r:id="rId11"/>
    <p:sldId id="284" r:id="rId12"/>
    <p:sldId id="288" r:id="rId13"/>
    <p:sldId id="29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9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047B5-EF9D-4D06-8032-B387590C4FEC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77EEA-F849-4F5D-80C9-7680644464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4C529F-3475-4241-9F8F-08E1D8D3D9C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77EEA-F849-4F5D-80C9-76806444646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1FD335-3E43-46CB-B68C-AC0E09D32E06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36BC98-4751-411E-83DE-99BA32BBE2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332656" y="1700808"/>
            <a:ext cx="10297144" cy="4176464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7030A0"/>
                </a:solidFill>
              </a:rPr>
              <a:t>    </a:t>
            </a:r>
            <a:r>
              <a:rPr lang="ru-RU" sz="6700" b="1" dirty="0" smtClean="0">
                <a:solidFill>
                  <a:srgbClr val="7030A0"/>
                </a:solidFill>
              </a:rPr>
              <a:t>МОДЕЛЬ ВЫПУСКНИКА НАЧАЛЬНОЙ ШКОЛЫ</a:t>
            </a:r>
            <a:endParaRPr lang="ru-RU" sz="6700" b="1" dirty="0">
              <a:solidFill>
                <a:srgbClr val="7030A0"/>
              </a:solidFill>
            </a:endParaRP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0338" y="6623369"/>
            <a:ext cx="6443662" cy="45719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pic>
        <p:nvPicPr>
          <p:cNvPr id="16386" name="Picture 2" descr="http://www.irigo.ru/images/upload/ru/2156/VSch_3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242048" cy="80470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МОДЕЛЬ ОБУЧАЮЩИХСЯ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3384376" cy="456565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Способность</a:t>
            </a:r>
            <a:endParaRPr lang="en-US" sz="2300" b="1" i="1" dirty="0" smtClean="0"/>
          </a:p>
          <a:p>
            <a:pPr marL="274320" indent="-274320" fontAlgn="auto">
              <a:spcAft>
                <a:spcPts val="0"/>
              </a:spcAft>
              <a:buNone/>
              <a:defRPr/>
            </a:pPr>
            <a:r>
              <a:rPr lang="en-US" sz="2300" b="1" i="1" dirty="0" smtClean="0"/>
              <a:t> </a:t>
            </a:r>
            <a:r>
              <a:rPr lang="en-US" sz="2300" b="1" i="1" dirty="0" smtClean="0"/>
              <a:t> </a:t>
            </a:r>
            <a:r>
              <a:rPr lang="ru-RU" sz="2300" b="1" i="1" dirty="0" smtClean="0"/>
              <a:t> </a:t>
            </a:r>
            <a:r>
              <a:rPr lang="ru-RU" sz="2300" b="1" i="1" dirty="0" smtClean="0"/>
              <a:t>к творчеству;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способность мыслить;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err="1" smtClean="0"/>
              <a:t>Любознатель</a:t>
            </a:r>
            <a:endParaRPr lang="en-US" sz="2300" b="1" i="1" dirty="0" smtClean="0"/>
          </a:p>
          <a:p>
            <a:pPr marL="274320" indent="-274320" fontAlgn="auto">
              <a:spcAft>
                <a:spcPts val="0"/>
              </a:spcAft>
              <a:buNone/>
              <a:defRPr/>
            </a:pPr>
            <a:r>
              <a:rPr lang="en-US" sz="2300" b="1" i="1" dirty="0" smtClean="0"/>
              <a:t> </a:t>
            </a:r>
            <a:r>
              <a:rPr lang="en-US" sz="2300" b="1" i="1" dirty="0" smtClean="0"/>
              <a:t>  </a:t>
            </a:r>
            <a:r>
              <a:rPr lang="ru-RU" sz="2300" b="1" i="1" dirty="0" err="1" smtClean="0"/>
              <a:t>ность</a:t>
            </a:r>
            <a:r>
              <a:rPr lang="ru-RU" sz="2300" b="1" i="1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успех;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порядочность;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честность;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доброта;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smtClean="0"/>
              <a:t>независимость;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300" b="1" i="1" dirty="0" err="1" smtClean="0"/>
              <a:t>Интеллектуаль</a:t>
            </a:r>
            <a:endParaRPr lang="en-US" sz="2300" b="1" i="1" dirty="0" smtClean="0"/>
          </a:p>
          <a:p>
            <a:pPr marL="274320" indent="-274320" algn="just" fontAlgn="auto">
              <a:spcAft>
                <a:spcPts val="0"/>
              </a:spcAft>
              <a:buNone/>
              <a:defRPr/>
            </a:pPr>
            <a:r>
              <a:rPr lang="en-US" sz="2300" b="1" i="1" dirty="0" smtClean="0"/>
              <a:t> </a:t>
            </a:r>
            <a:r>
              <a:rPr lang="en-US" sz="2300" b="1" i="1" dirty="0" smtClean="0"/>
              <a:t> </a:t>
            </a:r>
            <a:r>
              <a:rPr lang="ru-RU" sz="2300" b="1" i="1" dirty="0" err="1" smtClean="0"/>
              <a:t>ная</a:t>
            </a:r>
            <a:r>
              <a:rPr lang="ru-RU" sz="2300" b="1" i="1" dirty="0" smtClean="0"/>
              <a:t> </a:t>
            </a:r>
            <a:r>
              <a:rPr lang="ru-RU" sz="2300" b="1" i="1" dirty="0" smtClean="0"/>
              <a:t>развитость</a:t>
            </a:r>
            <a:r>
              <a:rPr lang="ru-RU" b="1" i="1" dirty="0" smtClean="0"/>
              <a:t>;</a:t>
            </a:r>
            <a:endParaRPr lang="ru-RU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6096" y="1600200"/>
            <a:ext cx="3707904" cy="4565650"/>
          </a:xfrm>
        </p:spPr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открытость;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наличие собственных убеждений;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уравновешенность;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организованность;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чувство юмора;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эмоциональность;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искренность;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самостоятельность;</a:t>
            </a:r>
          </a:p>
          <a:p>
            <a:pPr marL="274320" indent="-274320" algn="just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400" b="1" i="1" dirty="0" smtClean="0"/>
              <a:t>воспитанность</a:t>
            </a:r>
            <a:r>
              <a:rPr lang="ru-RU" b="1" i="1" dirty="0" smtClean="0"/>
              <a:t>.</a:t>
            </a:r>
            <a:endParaRPr lang="ru-RU" b="1" i="1" dirty="0"/>
          </a:p>
        </p:txBody>
      </p:sp>
      <p:pic>
        <p:nvPicPr>
          <p:cNvPr id="1026" name="Picture 2" descr="G:\_my_pictures\20150313-000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340768"/>
            <a:ext cx="2808312" cy="2304256"/>
          </a:xfrm>
          <a:prstGeom prst="rect">
            <a:avLst/>
          </a:prstGeom>
          <a:noFill/>
        </p:spPr>
      </p:pic>
      <p:pic>
        <p:nvPicPr>
          <p:cNvPr id="1027" name="Picture 3" descr="G:\_my_pictures\20150313-000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437112"/>
            <a:ext cx="2520280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93759"/>
          <a:ext cx="9144000" cy="6687762"/>
        </p:xfrm>
        <a:graphic>
          <a:graphicData uri="http://schemas.openxmlformats.org/drawingml/2006/table">
            <a:tbl>
              <a:tblPr/>
              <a:tblGrid>
                <a:gridCol w="1531390"/>
                <a:gridCol w="2877334"/>
                <a:gridCol w="4735276"/>
              </a:tblGrid>
              <a:tr h="916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УУД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Результаты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предшкольного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образования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Способности как результаты обучения в 1 классе</a:t>
                      </a:r>
                      <a:endParaRPr lang="ru-RU" sz="1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Личностные</a:t>
                      </a:r>
                      <a:endParaRPr lang="ru-RU" sz="16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Сформированность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положительного отношения родителей и детей к поступлению в школу.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Оценка общепринятых норм и ценностей с позиции «хорошо», «плохо».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Регулятивные</a:t>
                      </a:r>
                      <a:endParaRPr lang="ru-RU" sz="16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Выполнение заданий по аналогии.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Определять тему урока, ставить цель с помощью учителя.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Уметь оценить свою работу и товарища на уроке.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37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Познавательные</a:t>
                      </a:r>
                      <a:endParaRPr lang="ru-RU" sz="16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Уметь слушать и слышать.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Уметь определять своё отношение к миру.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Уровень интереса – любознательность.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Уметь работать с учебником, с дополнительной литературой: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обобщать, делать выводы.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02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Коммуникативные</a:t>
                      </a:r>
                      <a:endParaRPr lang="ru-RU" sz="16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Умение общаться со сверстниками как в процессе игровой деятельности, так и вне её.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l" hangingPunct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Слушать и понимать товарищей, уметь работать в парах, в малых группах, соблюдать правила общения.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1590" algn="l" hangingPunct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Учиться выполнять различные роли в группе.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090" marR="59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972452" cy="1124744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7030A0"/>
                </a:solidFill>
              </a:rPr>
              <a:t>ФГОС 2 поколения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1412875"/>
            <a:ext cx="7850188" cy="4846638"/>
          </a:xfrm>
        </p:spPr>
        <p:txBody>
          <a:bodyPr>
            <a:normAutofit fontScale="700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</a:t>
            </a:r>
            <a:r>
              <a:rPr lang="ru-RU" sz="3400" b="1" i="1" dirty="0" smtClean="0"/>
              <a:t>«Совершенствование системы начального образования направлено на решение ряда задач, среди которых следует особо выделить создание прочного фундамента для последующего обучения. Это предполагает не только освоение младшими школьниками системы опорных знаний и умений, но и их успешное включение в учебную деятельность, становление учебной самостоятельности. Начальная школа должна помочь детям освоить эффективные средства управления учебной деятельностью, развить способности к сотрудничеству.»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3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40060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«Модель выпускника» начальной школы — это предполагаемый результат реализации образовательной программы ФГОС, общий ответ на вопрос о том, какой «продукт» должен получиться в результате деятельности педагогического коллектива на каждой из ступеней образования.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404663"/>
            <a:ext cx="8243887" cy="180020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7030A0"/>
                </a:solidFill>
              </a:rPr>
              <a:t>формирования новых компетенций:</a:t>
            </a:r>
            <a:br>
              <a:rPr lang="ru-RU" b="1" dirty="0" smtClean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99592" y="2348880"/>
            <a:ext cx="8092008" cy="3731245"/>
          </a:xfrm>
        </p:spPr>
        <p:txBody>
          <a:bodyPr>
            <a:noAutofit/>
          </a:bodyPr>
          <a:lstStyle/>
          <a:p>
            <a:r>
              <a:rPr lang="ru-RU" b="1" i="1" dirty="0" smtClean="0"/>
              <a:t>- умения  работать с большими объектами информации;</a:t>
            </a:r>
            <a:endParaRPr lang="ru-RU" b="1" dirty="0" smtClean="0"/>
          </a:p>
          <a:p>
            <a:r>
              <a:rPr lang="ru-RU" b="1" i="1" dirty="0" smtClean="0"/>
              <a:t>- коммуникативных навыков;</a:t>
            </a:r>
            <a:endParaRPr lang="ru-RU" b="1" dirty="0" smtClean="0"/>
          </a:p>
          <a:p>
            <a:r>
              <a:rPr lang="ru-RU" b="1" i="1" dirty="0" smtClean="0"/>
              <a:t>-  </a:t>
            </a:r>
            <a:r>
              <a:rPr lang="ru-RU" b="1" i="1" dirty="0" err="1" smtClean="0"/>
              <a:t>креативности</a:t>
            </a:r>
            <a:r>
              <a:rPr lang="ru-RU" b="1" i="1" dirty="0" smtClean="0"/>
              <a:t>; </a:t>
            </a:r>
            <a:endParaRPr lang="ru-RU" b="1" dirty="0" smtClean="0"/>
          </a:p>
          <a:p>
            <a:r>
              <a:rPr lang="ru-RU" b="1" i="1" dirty="0" smtClean="0"/>
              <a:t>- способности переобучаться.</a:t>
            </a:r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908720"/>
            <a:ext cx="8820472" cy="50415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В Стандарте  2009 года определен «портрет» выпускника начальной школы: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50851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      </a:t>
            </a:r>
            <a:r>
              <a:rPr lang="ru-RU" sz="2000" b="1" i="1" dirty="0" smtClean="0"/>
              <a:t>-любящий свой народ, свой край и свою Родину;</a:t>
            </a:r>
            <a:br>
              <a:rPr lang="ru-RU" sz="2000" b="1" i="1" dirty="0" smtClean="0"/>
            </a:br>
            <a:r>
              <a:rPr lang="ru-RU" sz="2000" b="1" i="1" dirty="0" smtClean="0"/>
              <a:t>  -уважающий и принимающий ценности семьи и общества;</a:t>
            </a:r>
            <a:br>
              <a:rPr lang="ru-RU" sz="2000" b="1" i="1" dirty="0" smtClean="0"/>
            </a:br>
            <a:r>
              <a:rPr lang="ru-RU" sz="2000" b="1" i="1" dirty="0" smtClean="0"/>
              <a:t>  -любознательный, активно и заинтересованно познающий мир;</a:t>
            </a:r>
            <a:br>
              <a:rPr lang="ru-RU" sz="2000" b="1" i="1" dirty="0" smtClean="0"/>
            </a:br>
            <a:r>
              <a:rPr lang="ru-RU" sz="2000" b="1" i="1" dirty="0" smtClean="0"/>
              <a:t>  -владеющий основами умения учиться, способный к организации собственной деятельности;</a:t>
            </a:r>
            <a:br>
              <a:rPr lang="ru-RU" sz="2000" b="1" i="1" dirty="0" smtClean="0"/>
            </a:br>
            <a:r>
              <a:rPr lang="ru-RU" sz="2000" b="1" i="1" dirty="0" smtClean="0"/>
              <a:t>  - готовый самостоятельно действовать и отвечать за свои поступки перед семьей и обществом;</a:t>
            </a:r>
            <a:br>
              <a:rPr lang="ru-RU" sz="2000" b="1" i="1" dirty="0" smtClean="0"/>
            </a:br>
            <a:r>
              <a:rPr lang="ru-RU" sz="2000" b="1" i="1" dirty="0" smtClean="0"/>
              <a:t>  - доброжелательный, умеющий слушать и слышать собеседника, обосновывать свою позицию,  высказывать свое мнение;</a:t>
            </a:r>
            <a:br>
              <a:rPr lang="ru-RU" sz="2000" b="1" i="1" dirty="0" smtClean="0"/>
            </a:br>
            <a:r>
              <a:rPr lang="ru-RU" sz="2000" b="1" i="1" dirty="0" smtClean="0"/>
              <a:t>  - выполняющий правила здорового и безопасного для себя и окружающих образа жизни.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15328" cy="72008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Личностные качества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742006"/>
          </a:xfrm>
        </p:spPr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                              </a:t>
            </a:r>
            <a:r>
              <a:rPr lang="ru-RU" sz="1600" b="1" dirty="0" smtClean="0">
                <a:solidFill>
                  <a:srgbClr val="FF0000"/>
                </a:solidFill>
              </a:rPr>
              <a:t>У </a:t>
            </a:r>
            <a:r>
              <a:rPr lang="ru-RU" sz="1600" b="1" dirty="0" smtClean="0">
                <a:solidFill>
                  <a:srgbClr val="FF0000"/>
                </a:solidFill>
              </a:rPr>
              <a:t>выпускника будут сформированы:</a:t>
            </a:r>
          </a:p>
          <a:p>
            <a:r>
              <a:rPr lang="ru-RU" sz="1400" b="1" i="1" dirty="0" smtClean="0"/>
              <a:t>Внутренняя позиция школьника на уровне положительного отношения к школе и принятия образца «хорошего ученика»;</a:t>
            </a:r>
          </a:p>
          <a:p>
            <a:r>
              <a:rPr lang="ru-RU" sz="1400" b="1" i="1" dirty="0" smtClean="0"/>
              <a:t>широкая мотивационная основа учебной деятельности, включающая социальные, учебно-познавательные и внешние мотивы;</a:t>
            </a:r>
          </a:p>
          <a:p>
            <a:r>
              <a:rPr lang="ru-RU" sz="1400" b="1" i="1" dirty="0" smtClean="0"/>
              <a:t>учебно-познавательный интерес к новому учебному материалу и способам решения новой задачи;</a:t>
            </a:r>
          </a:p>
          <a:p>
            <a:r>
              <a:rPr lang="ru-RU" sz="1400" b="1" i="1" dirty="0" smtClean="0"/>
              <a:t>ориентация на понимание причин успеха в учебной деятельности, в том числе на самоанализ и самоконтроль результата, на понимание предложений и оценок учителей, товарищей, родителей и других людей;</a:t>
            </a:r>
          </a:p>
          <a:p>
            <a:r>
              <a:rPr lang="ru-RU" sz="1400" b="1" i="1" dirty="0" smtClean="0"/>
              <a:t>способность к самооценке на основе критериев успешности учебной деятельности;</a:t>
            </a:r>
          </a:p>
          <a:p>
            <a:r>
              <a:rPr lang="ru-RU" sz="1400" b="1" i="1" dirty="0" smtClean="0"/>
              <a:t>чувства сопричастности и гордости за свою Родину, народ и историю, осознание своей этнической принадлежности;</a:t>
            </a:r>
          </a:p>
          <a:p>
            <a:r>
              <a:rPr lang="ru-RU" sz="1400" b="1" i="1" dirty="0" smtClean="0"/>
              <a:t>ориентация в нравственном содержании собственных поступков и поступков окружающих людей;</a:t>
            </a:r>
          </a:p>
          <a:p>
            <a:r>
              <a:rPr lang="ru-RU" sz="1400" b="1" i="1" dirty="0" smtClean="0"/>
              <a:t>знание основных моральных норм и ориентация на их выполнение; </a:t>
            </a:r>
          </a:p>
          <a:p>
            <a:r>
              <a:rPr lang="ru-RU" sz="1400" b="1" i="1" dirty="0" smtClean="0"/>
              <a:t>развитие этических чувств — стыда, вины, совести как регуляторов поведения;</a:t>
            </a:r>
          </a:p>
          <a:p>
            <a:r>
              <a:rPr lang="ru-RU" sz="1400" b="1" i="1" dirty="0" smtClean="0"/>
              <a:t>установка на здоровый образ жизни;</a:t>
            </a:r>
          </a:p>
          <a:p>
            <a:r>
              <a:rPr lang="ru-RU" sz="1400" b="1" i="1" dirty="0" smtClean="0"/>
              <a:t>основы экологической культуры: принятие ценности природного мира, готовность следовать в своей деятельности нормам природоохранного, нерасточительного, </a:t>
            </a:r>
            <a:r>
              <a:rPr lang="ru-RU" sz="1400" b="1" i="1" dirty="0" err="1" smtClean="0"/>
              <a:t>здоровьесберегаюшего</a:t>
            </a:r>
            <a:r>
              <a:rPr lang="ru-RU" sz="1400" b="1" i="1" dirty="0" smtClean="0"/>
              <a:t> поведения;</a:t>
            </a:r>
          </a:p>
          <a:p>
            <a:r>
              <a:rPr lang="ru-RU" sz="1400" b="1" i="1" dirty="0" smtClean="0"/>
              <a:t>чувство прекрасного на основе знакомства с отечественной художественной культурой.</a:t>
            </a:r>
          </a:p>
          <a:p>
            <a:endParaRPr lang="ru-RU" sz="1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931224" cy="58868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 РЕГУЛЯТИВНЫЕ КАЧЕСТВА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820472" cy="5097925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                           </a:t>
            </a:r>
            <a:r>
              <a:rPr lang="ru-RU" sz="1800" b="1" dirty="0" smtClean="0">
                <a:solidFill>
                  <a:srgbClr val="FF0000"/>
                </a:solidFill>
              </a:rPr>
              <a:t>Выпускник </a:t>
            </a:r>
            <a:r>
              <a:rPr lang="ru-RU" sz="1800" b="1" dirty="0" smtClean="0">
                <a:solidFill>
                  <a:srgbClr val="FF0000"/>
                </a:solidFill>
              </a:rPr>
              <a:t>научится: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Принимать и сохранять учебную задачу;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учитывать выделенные учителем ориентиры действия в новом учебном материале в сотрудничестве с учителем;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планировать свои действия в соответствии с поставленной задачей и условиями её реализации, в том числе во внутреннем плане;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осуществлять итоговый и пошаговый контроль по результату;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оценивать правильность выполнения действия на уровне адекватной оценки;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адекватно воспринимать предложения и оценку учителей, товарищей, родителей и других людей;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800" b="1" i="1" dirty="0" smtClean="0"/>
              <a:t>вносить необходимые коррективы в действие после его завершения на основе оценки и учёта характера сделанных ошибок, использовать предложения и оценки для создания нового, более совершенного результата.</a:t>
            </a:r>
            <a:endParaRPr lang="ru-RU" sz="1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58204" cy="79208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познавательные качества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748464" cy="5331618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                                       </a:t>
            </a:r>
            <a:r>
              <a:rPr lang="ru-RU" sz="1600" b="1" dirty="0" smtClean="0">
                <a:solidFill>
                  <a:srgbClr val="FF0000"/>
                </a:solidFill>
              </a:rPr>
              <a:t>Выпускник </a:t>
            </a:r>
            <a:r>
              <a:rPr lang="ru-RU" sz="1600" b="1" dirty="0" smtClean="0">
                <a:solidFill>
                  <a:srgbClr val="FF0000"/>
                </a:solidFill>
              </a:rPr>
              <a:t>научится: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осуществлять поиск необходимой информации для выполнения учебных заданий с использованием учебной литературы, энциклопедий, справочников (включая электронные, цифровые), в открытом информационном пространстве, в том числе контролируемом пространстве Интернета;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осуществлять запись информации с помощью инструментов ИКТ;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использовать знаково-символические средства, в том числе модели (включая виртуальные) и схемы для решения задач;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сообщения в устной и письменной форме;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ориентироваться на разнообразие способов решения задач;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основам смыслового восприятия художественных и познавательных текстов, выделять существенную информацию из сообщений разных видов (в первую очередь текстов);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осуществлять анализ объектов с выделением существенных и несущественных признаков;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осуществлять синтез как составление целого из частей;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проводить сравнение, классификацию по заданным критериям;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устанавливать причинно-следственные связи в изучаемом круге явлений;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строить рассуждения в форме связи простых суждений об объекте, его строении, свойствах и связях;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обобщать на основе выделения сущностной связи;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sz="1400" b="1" i="1" dirty="0" smtClean="0"/>
              <a:t>устанавливать аналогии.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58868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КОММУНИКАТИВНЫЕ КАЧЕСТВА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3"/>
            <a:ext cx="8472518" cy="5313379"/>
          </a:xfrm>
        </p:spPr>
        <p:txBody>
          <a:bodyPr>
            <a:normAutofit fontScale="62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Выпускник научится: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допускать возможность существования у людей различных точек зрения, в том числе не совпадающих с его собственной, и ориентироваться на позицию партнёра в общении и взаимодействии;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учитывать разные мнения и стремиться к координации различных позиций в сотрудничестве;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формулировать собственное мнение и позицию;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договариваться и приходить к общему решению в совместной деятельности, в том числе в ситуации столкновения интересов;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строить понятные для партнёра высказывания, учитывающие, что партнёр знает и видит, а что нет;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задавать вопросы;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использовать речь для регуляции своего действия;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b="1" i="1" dirty="0" smtClean="0"/>
              <a:t>адекватно использовать речевые средства для решения различных коммуникативных задач, строить монологическое высказывание, владеть диалогической формой речи.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913</Words>
  <Application>Microsoft Office PowerPoint</Application>
  <PresentationFormat>Экран (4:3)</PresentationFormat>
  <Paragraphs>106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    МОДЕЛЬ ВЫПУСКНИКА НАЧАЛЬНОЙ ШКОЛЫ</vt:lpstr>
      <vt:lpstr>ФГОС 2 поколения</vt:lpstr>
      <vt:lpstr>Слайд 3</vt:lpstr>
      <vt:lpstr>формирования новых компетенций: </vt:lpstr>
      <vt:lpstr>В Стандарте  2009 года определен «портрет» выпускника начальной школы: </vt:lpstr>
      <vt:lpstr>Личностные качества</vt:lpstr>
      <vt:lpstr> РЕГУЛЯТИВНЫЕ КАЧЕСТВА</vt:lpstr>
      <vt:lpstr>познавательные качества</vt:lpstr>
      <vt:lpstr>КОММУНИКАТИВНЫЕ КАЧЕСТВА</vt:lpstr>
      <vt:lpstr>МОДЕЛЬ ОБУЧАЮЩИХСЯ</vt:lpstr>
      <vt:lpstr>Слайд 11</vt:lpstr>
      <vt:lpstr>Слайд 12</vt:lpstr>
      <vt:lpstr>Слайд 13</vt:lpstr>
    </vt:vector>
  </TitlesOfParts>
  <Company>Школа9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МОДЕЛЬ ВЫПУСКНИКА НАЧАЛЬНОЙ ШКОЛЫ</dc:title>
  <dc:creator>Начальная школа</dc:creator>
  <cp:lastModifiedBy>биби</cp:lastModifiedBy>
  <cp:revision>18</cp:revision>
  <dcterms:created xsi:type="dcterms:W3CDTF">2014-02-01T11:32:03Z</dcterms:created>
  <dcterms:modified xsi:type="dcterms:W3CDTF">2015-03-23T20:26:11Z</dcterms:modified>
</cp:coreProperties>
</file>